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98" r:id="rId3"/>
    <p:sldId id="269" r:id="rId4"/>
    <p:sldId id="257" r:id="rId5"/>
    <p:sldId id="272" r:id="rId6"/>
    <p:sldId id="273" r:id="rId7"/>
    <p:sldId id="282" r:id="rId8"/>
    <p:sldId id="283" r:id="rId9"/>
    <p:sldId id="284" r:id="rId10"/>
    <p:sldId id="285" r:id="rId11"/>
    <p:sldId id="270" r:id="rId12"/>
    <p:sldId id="274" r:id="rId13"/>
    <p:sldId id="278" r:id="rId14"/>
    <p:sldId id="279" r:id="rId15"/>
    <p:sldId id="276" r:id="rId16"/>
    <p:sldId id="286" r:id="rId17"/>
    <p:sldId id="288" r:id="rId18"/>
    <p:sldId id="292" r:id="rId19"/>
    <p:sldId id="294" r:id="rId20"/>
    <p:sldId id="293" r:id="rId21"/>
    <p:sldId id="296" r:id="rId22"/>
    <p:sldId id="297" r:id="rId23"/>
    <p:sldId id="299" r:id="rId24"/>
    <p:sldId id="300" r:id="rId25"/>
  </p:sldIdLst>
  <p:sldSz cx="12192000" cy="6858000"/>
  <p:notesSz cx="6858000" cy="9144000"/>
  <p:embeddedFontLst>
    <p:embeddedFont>
      <p:font typeface="HY헤드라인M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메이플스토리" panose="02000300000000000000" pitchFamily="2" charset="-127"/>
      <p:regular r:id="rId31"/>
      <p:bold r:id="rId3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F27"/>
    <a:srgbClr val="E2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79" d="100"/>
          <a:sy n="79" d="100"/>
        </p:scale>
        <p:origin x="850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2024년 6월 5일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2024년 6월 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1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19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2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5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51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0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335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67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31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49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102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03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28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4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55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70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0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37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4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3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3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5일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5일</a:t>
            </a:fld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 data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강신성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김승현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이창현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12FA1E6F-FBB6-80B7-3A27-E169BD276B0A}"/>
              </a:ext>
            </a:extLst>
          </p:cNvPr>
          <p:cNvSpPr txBox="1">
            <a:spLocks/>
          </p:cNvSpPr>
          <p:nvPr/>
        </p:nvSpPr>
        <p:spPr>
          <a:xfrm>
            <a:off x="9002597" y="388071"/>
            <a:ext cx="2620651" cy="3566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/>
              <a:t>통계데이터베이스 </a:t>
            </a:r>
            <a:r>
              <a:rPr lang="en-US" altLang="ko-KR" dirty="0"/>
              <a:t>1</a:t>
            </a:r>
            <a:r>
              <a:rPr lang="ko-KR" altLang="en-US" dirty="0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FD6E9-4370-B84F-9B44-851F9D2BF236}"/>
              </a:ext>
            </a:extLst>
          </p:cNvPr>
          <p:cNvSpPr txBox="1"/>
          <p:nvPr/>
        </p:nvSpPr>
        <p:spPr>
          <a:xfrm>
            <a:off x="1196324" y="5587097"/>
            <a:ext cx="965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교수를 구분하고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2E432-BC94-8F97-278B-3F9428E4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52" y="1555128"/>
            <a:ext cx="4877481" cy="34771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AA2647-A0AD-DF7F-25C6-0513E1DABF44}"/>
              </a:ext>
            </a:extLst>
          </p:cNvPr>
          <p:cNvSpPr/>
          <p:nvPr/>
        </p:nvSpPr>
        <p:spPr>
          <a:xfrm>
            <a:off x="4000500" y="1578938"/>
            <a:ext cx="566026" cy="325023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02AC9-6468-6891-6245-E482695A45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7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3B9A9E-9BAD-8472-557D-0B4E8D14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4"/>
            <a:ext cx="4876800" cy="687464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8B64654F-113D-73DB-57E5-ACD92861E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1500"/>
            <a:ext cx="3657600" cy="21971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dirty="0"/>
              <a:t>E-R Diagram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B775493D-AA9C-74A8-FE34-830086D6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3025492"/>
            <a:ext cx="3657600" cy="3344828"/>
          </a:xfrm>
        </p:spPr>
        <p:txBody>
          <a:bodyPr rtlCol="0"/>
          <a:lstStyle/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개체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관계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담당교수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담당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제공대학 </a:t>
            </a:r>
            <a:r>
              <a:rPr lang="en-US" altLang="ko-KR" b="1" dirty="0"/>
              <a:t>– </a:t>
            </a:r>
            <a:r>
              <a:rPr lang="ko-KR" altLang="en-US" b="1" dirty="0"/>
              <a:t>강의 </a:t>
            </a:r>
            <a:r>
              <a:rPr lang="en-US" altLang="ko-KR" b="1" dirty="0"/>
              <a:t>: </a:t>
            </a:r>
            <a:r>
              <a:rPr lang="ko-KR" altLang="en-US" b="1" dirty="0"/>
              <a:t>제공</a:t>
            </a:r>
            <a:endParaRPr lang="en-US" altLang="ko-KR" b="1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ko-KR" altLang="en-US" b="1" dirty="0"/>
              <a:t>담당교수 </a:t>
            </a:r>
            <a:r>
              <a:rPr lang="en-US" altLang="ko-KR" b="1" dirty="0"/>
              <a:t>– </a:t>
            </a:r>
            <a:r>
              <a:rPr lang="ko-KR" altLang="en-US" b="1" dirty="0"/>
              <a:t>제공대학 </a:t>
            </a:r>
            <a:r>
              <a:rPr lang="en-US" altLang="ko-KR" b="1" dirty="0"/>
              <a:t>: </a:t>
            </a:r>
            <a:r>
              <a:rPr lang="ko-KR" altLang="en-US" b="1" dirty="0"/>
              <a:t>소속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3B9E66-24AF-269A-0F8B-C9D1B34247C4}"/>
              </a:ext>
            </a:extLst>
          </p:cNvPr>
          <p:cNvSpPr/>
          <p:nvPr/>
        </p:nvSpPr>
        <p:spPr>
          <a:xfrm>
            <a:off x="4928681" y="701264"/>
            <a:ext cx="7153072" cy="58454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1493E9B-3C85-E603-6C06-FD8713F294DF}"/>
              </a:ext>
            </a:extLst>
          </p:cNvPr>
          <p:cNvGrpSpPr/>
          <p:nvPr/>
        </p:nvGrpSpPr>
        <p:grpSpPr>
          <a:xfrm>
            <a:off x="5053658" y="1276654"/>
            <a:ext cx="6878716" cy="4751134"/>
            <a:chOff x="4961058" y="1276654"/>
            <a:chExt cx="6878716" cy="4751134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532E1BE-5892-8AEA-E2D9-CF29A4E88EB8}"/>
                </a:ext>
              </a:extLst>
            </p:cNvPr>
            <p:cNvGrpSpPr/>
            <p:nvPr/>
          </p:nvGrpSpPr>
          <p:grpSpPr>
            <a:xfrm>
              <a:off x="6014507" y="1930469"/>
              <a:ext cx="4841090" cy="2959090"/>
              <a:chOff x="6014507" y="1930469"/>
              <a:chExt cx="4841090" cy="2959090"/>
            </a:xfrm>
            <a:grpFill/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FDB5C71-3F1B-A2B9-9123-973835FDB41A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AC32864C-B996-6809-4F37-7753E1C0F8B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F3402EED-FAB6-A89F-89E5-159E8CEBA4B2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4C799764-90AB-D60C-179B-D251C7387474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30AEEEB-1B1C-C8F2-4086-38D01CC33AEE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29" name="다이아몬드 28">
                  <a:extLst>
                    <a:ext uri="{FF2B5EF4-FFF2-40B4-BE49-F238E27FC236}">
                      <a16:creationId xmlns:a16="http://schemas.microsoft.com/office/drawing/2014/main" id="{26516F3B-FF35-F9EA-66DC-D9105C08C963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30" name="다이아몬드 29">
                  <a:extLst>
                    <a:ext uri="{FF2B5EF4-FFF2-40B4-BE49-F238E27FC236}">
                      <a16:creationId xmlns:a16="http://schemas.microsoft.com/office/drawing/2014/main" id="{A23454B0-09E3-07E4-0631-8D32EC27EC2B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5A061AB-ABFA-762F-0A60-89ABA48F9DE6}"/>
                  </a:ext>
                </a:extLst>
              </p:cNvPr>
              <p:cNvGrpSpPr/>
              <p:nvPr/>
            </p:nvGrpSpPr>
            <p:grpSpPr>
              <a:xfrm>
                <a:off x="7094507" y="1930470"/>
                <a:ext cx="773619" cy="307777"/>
                <a:chOff x="7094507" y="1930470"/>
                <a:chExt cx="773619" cy="30777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EE04F6BA-3201-101D-E166-C20C6E956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507" y="2226025"/>
                  <a:ext cx="773619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72EA29-4677-13B4-9F79-21A17ECD3BBE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F7B9680-D7DB-0587-9B57-BC86C4B181D8}"/>
                  </a:ext>
                </a:extLst>
              </p:cNvPr>
              <p:cNvGrpSpPr/>
              <p:nvPr/>
            </p:nvGrpSpPr>
            <p:grpSpPr>
              <a:xfrm>
                <a:off x="9096647" y="1930469"/>
                <a:ext cx="754380" cy="307777"/>
                <a:chOff x="9096647" y="1930469"/>
                <a:chExt cx="754380" cy="307777"/>
              </a:xfrm>
              <a:grpFill/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8CF78044-57AF-532B-3418-3DC952FFA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96647" y="2226025"/>
                  <a:ext cx="754380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A748C21-F266-58FB-718A-5CCA7189E40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5118848-E322-EFC6-89F7-7BD729EC261A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109C2FBC-79C6-3A61-ABE2-9C7DC90E3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72C325-98A9-11E7-ACF7-1ABD8DB4701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5542A6A-62D4-2830-8146-B61EBAE0653A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F293EE4-71A1-7CB5-C04F-6A3526D90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701C388-5CBB-A9B3-3054-6FDF982A1B09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9AA1E6-6569-1CCE-78B3-0C9557543E45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C8059880-E0CA-FED3-1C2A-CE197F700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83E980-84DB-6262-B011-F2F044235023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D5B92B6-DECE-FC3A-8696-EFF1F715164C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CE2F3D5-9E35-7AFE-D23F-15DA8537D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6DEB973-D58A-FC29-F01F-3B09B12A7381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CAC5EAEC-6741-8CFF-963F-068B324ADDAB}"/>
                </a:ext>
              </a:extLst>
            </p:cNvPr>
            <p:cNvGrpSpPr/>
            <p:nvPr/>
          </p:nvGrpSpPr>
          <p:grpSpPr>
            <a:xfrm>
              <a:off x="4969815" y="1276654"/>
              <a:ext cx="1074044" cy="1900586"/>
              <a:chOff x="4969815" y="1276654"/>
              <a:chExt cx="1074044" cy="1900586"/>
            </a:xfrm>
            <a:grpFill/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ABBC9CB-AAB9-DF3F-285F-60DCD28C9A8D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9E8A120-85DD-9146-D503-62C4EAA62E5C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담당교수코드</a:t>
                  </a: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BB86E1F-DA83-E3F9-75F7-64AE45353DF9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C8B452-9BFA-C35C-F834-91E4A0659C7E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358BF46-2211-1672-C7DA-A84378AF5196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7215D1F-9B8D-C6D1-D8BB-D3FD26D18180}"/>
                    </a:ext>
                  </a:extLst>
                </p:cNvPr>
                <p:cNvCxnSpPr>
                  <a:cxnSpLocks/>
                  <a:stCxn id="21" idx="1"/>
                  <a:endCxn id="2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E76430C8-6ECF-F611-4203-B7D264D0EE17}"/>
                    </a:ext>
                  </a:extLst>
                </p:cNvPr>
                <p:cNvCxnSpPr>
                  <a:cxnSpLocks/>
                  <a:stCxn id="32" idx="6"/>
                  <a:endCxn id="21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F66384A-1610-9DF9-0C90-0746DE3D2D00}"/>
                    </a:ext>
                  </a:extLst>
                </p:cNvPr>
                <p:cNvCxnSpPr>
                  <a:cxnSpLocks/>
                  <a:stCxn id="21" idx="1"/>
                  <a:endCxn id="3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FBA62489-314B-1E78-4D3F-49D5A89E0B96}"/>
                </a:ext>
              </a:extLst>
            </p:cNvPr>
            <p:cNvGrpSpPr/>
            <p:nvPr/>
          </p:nvGrpSpPr>
          <p:grpSpPr>
            <a:xfrm>
              <a:off x="4961058" y="4939716"/>
              <a:ext cx="3773201" cy="1088072"/>
              <a:chOff x="4961058" y="4939716"/>
              <a:chExt cx="3773201" cy="108807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EC3301E-532E-F45A-C93C-FD2DC5356BE0}"/>
                  </a:ext>
                </a:extLst>
              </p:cNvPr>
              <p:cNvGrpSpPr/>
              <p:nvPr/>
            </p:nvGrpSpPr>
            <p:grpSpPr>
              <a:xfrm>
                <a:off x="4961058" y="5484402"/>
                <a:ext cx="3773201" cy="543386"/>
                <a:chOff x="5121634" y="4603493"/>
                <a:chExt cx="3773201" cy="543386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541E24-D0BE-9AE6-2CFB-1C6B335F98E6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2B2FC58-86D6-E5E6-06D3-D130E01CC3B4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676C76-6939-7FC2-87E0-444C223042BF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A0E80D3-E376-756C-CE90-FDF49B430D93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0A05404-4696-32A4-79A8-498D6D13E0A0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8B81B49-330F-F615-7DFF-47939E673583}"/>
                  </a:ext>
                </a:extLst>
              </p:cNvPr>
              <p:cNvGrpSpPr/>
              <p:nvPr/>
            </p:nvGrpSpPr>
            <p:grpSpPr>
              <a:xfrm>
                <a:off x="5299237" y="4939716"/>
                <a:ext cx="3109036" cy="549170"/>
                <a:chOff x="5293141" y="4889558"/>
                <a:chExt cx="3109036" cy="595373"/>
              </a:xfrm>
              <a:grpFill/>
            </p:grpSpPr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DD7F045-DEBF-0AE2-82A8-0FA89FD2394B}"/>
                    </a:ext>
                  </a:extLst>
                </p:cNvPr>
                <p:cNvCxnSpPr>
                  <a:cxnSpLocks/>
                  <a:stCxn id="33" idx="0"/>
                  <a:endCxn id="26" idx="2"/>
                </p:cNvCxnSpPr>
                <p:nvPr/>
              </p:nvCxnSpPr>
              <p:spPr>
                <a:xfrm flipV="1">
                  <a:off x="5293141" y="4889559"/>
                  <a:ext cx="1261367" cy="59484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A24AA3-717C-7239-3C35-098D09F9BB71}"/>
                    </a:ext>
                  </a:extLst>
                </p:cNvPr>
                <p:cNvCxnSpPr>
                  <a:cxnSpLocks/>
                  <a:stCxn id="34" idx="0"/>
                  <a:endCxn id="26" idx="2"/>
                </p:cNvCxnSpPr>
                <p:nvPr/>
              </p:nvCxnSpPr>
              <p:spPr>
                <a:xfrm flipV="1">
                  <a:off x="6070400" y="4889559"/>
                  <a:ext cx="484108" cy="59537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3180B816-9D74-CEB1-6B1E-6558093313A6}"/>
                    </a:ext>
                  </a:extLst>
                </p:cNvPr>
                <p:cNvCxnSpPr>
                  <a:cxnSpLocks/>
                  <a:stCxn id="35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293151" cy="5948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63794E82-004A-BD1A-F779-50AA95FB27C4}"/>
                    </a:ext>
                  </a:extLst>
                </p:cNvPr>
                <p:cNvCxnSpPr>
                  <a:cxnSpLocks/>
                  <a:stCxn id="37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070410" cy="594844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2C7E5C16-A79F-C161-94D6-2F4DFF5F42DF}"/>
                    </a:ext>
                  </a:extLst>
                </p:cNvPr>
                <p:cNvCxnSpPr>
                  <a:cxnSpLocks/>
                  <a:stCxn id="36" idx="0"/>
                  <a:endCxn id="26" idx="2"/>
                </p:cNvCxnSpPr>
                <p:nvPr/>
              </p:nvCxnSpPr>
              <p:spPr>
                <a:xfrm flipH="1" flipV="1">
                  <a:off x="6554508" y="4889559"/>
                  <a:ext cx="1847669" cy="5948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19DDB5A-DBD6-3C1F-B3E1-2DBE72EA4EF2}"/>
                </a:ext>
              </a:extLst>
            </p:cNvPr>
            <p:cNvGrpSpPr/>
            <p:nvPr/>
          </p:nvGrpSpPr>
          <p:grpSpPr>
            <a:xfrm>
              <a:off x="10910475" y="1599008"/>
              <a:ext cx="929299" cy="1216641"/>
              <a:chOff x="10910475" y="1599008"/>
              <a:chExt cx="929299" cy="1216641"/>
            </a:xfrm>
            <a:grp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09747C1-0D83-D709-5D09-42FFF3E3B769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508D4-1C84-2DF6-E81D-E2E7193B9D23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1EB87F-72D1-2BD1-D9BD-18501FB152ED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6E25A06D-1ED8-FA4C-8502-CE7C4548C09C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88684CD-5A7C-09C9-5A0C-F2EF394A6314}"/>
                    </a:ext>
                  </a:extLst>
                </p:cNvPr>
                <p:cNvCxnSpPr>
                  <a:cxnSpLocks/>
                  <a:stCxn id="38" idx="2"/>
                  <a:endCxn id="25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A607043-9971-B77B-2EAF-E719B200B109}"/>
                    </a:ext>
                  </a:extLst>
                </p:cNvPr>
                <p:cNvCxnSpPr>
                  <a:cxnSpLocks/>
                  <a:stCxn id="39" idx="2"/>
                  <a:endCxn id="25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6802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2532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FF8D61-F31D-4B04-B69C-B7D6562BB710}"/>
              </a:ext>
            </a:extLst>
          </p:cNvPr>
          <p:cNvGrpSpPr/>
          <p:nvPr/>
        </p:nvGrpSpPr>
        <p:grpSpPr>
          <a:xfrm>
            <a:off x="431566" y="1169352"/>
            <a:ext cx="11239254" cy="4774248"/>
            <a:chOff x="431566" y="1169352"/>
            <a:chExt cx="11239254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792394"/>
              <a:ext cx="7607197" cy="2984708"/>
              <a:chOff x="6014507" y="1900587"/>
              <a:chExt cx="4841090" cy="2988972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4432"/>
                <a:ext cx="4841090" cy="2905127"/>
                <a:chOff x="5799212" y="1643211"/>
                <a:chExt cx="5604994" cy="3260297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087"/>
                  <a:ext cx="1054244" cy="449034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211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1771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6910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00587"/>
                <a:ext cx="811435" cy="326732"/>
                <a:chOff x="9061468" y="1900587"/>
                <a:chExt cx="811435" cy="326732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00587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7974"/>
                <a:ext cx="1115992" cy="702016"/>
                <a:chOff x="8818517" y="2527974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7974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AF3E60-7C1F-974A-0B7F-D4C4207A524A}"/>
                </a:ext>
              </a:extLst>
            </p:cNvPr>
            <p:cNvGrpSpPr/>
            <p:nvPr/>
          </p:nvGrpSpPr>
          <p:grpSpPr>
            <a:xfrm>
              <a:off x="946619" y="1169352"/>
              <a:ext cx="1686002" cy="1897875"/>
              <a:chOff x="946619" y="1169352"/>
              <a:chExt cx="1686002" cy="18978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946619" y="1169352"/>
                <a:ext cx="1043656" cy="1897875"/>
                <a:chOff x="5121634" y="766062"/>
                <a:chExt cx="664165" cy="19005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1990269" y="1440765"/>
                <a:ext cx="642352" cy="1355421"/>
                <a:chOff x="5633973" y="1548455"/>
                <a:chExt cx="498743" cy="1357357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73" y="1548455"/>
                  <a:ext cx="498736" cy="67691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78" y="2225367"/>
                  <a:ext cx="498738" cy="68044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77" y="2225367"/>
                  <a:ext cx="498739" cy="195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65160A1-16F6-40A7-4867-9FC617E3154A}"/>
                </a:ext>
              </a:extLst>
            </p:cNvPr>
            <p:cNvGrpSpPr/>
            <p:nvPr/>
          </p:nvGrpSpPr>
          <p:grpSpPr>
            <a:xfrm>
              <a:off x="10201725" y="1491246"/>
              <a:ext cx="1469095" cy="1214906"/>
              <a:chOff x="10201725" y="1491246"/>
              <a:chExt cx="1469095" cy="1214906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0627162" y="1491246"/>
                <a:ext cx="1043658" cy="1214906"/>
                <a:chOff x="11769580" y="1173870"/>
                <a:chExt cx="664166" cy="1216641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201725" y="1762288"/>
                <a:ext cx="425462" cy="672823"/>
                <a:chOff x="10812811" y="1870437"/>
                <a:chExt cx="362853" cy="673784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12811" y="1870437"/>
                  <a:ext cx="362853" cy="3488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12813" y="2219279"/>
                  <a:ext cx="362847" cy="3249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이중선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전체 참여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개체의 가능한 모든 값에 대하여 매핑이 이뤄짐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이중 도형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완전 종속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 담당은 담당교수가 필수적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제공은 제공대학이 필수적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강의는 담당과 제공이 필수적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등등</a:t>
            </a:r>
            <a:r>
              <a:rPr lang="en-US" altLang="ko-KR" sz="1600" b="1" dirty="0">
                <a:solidFill>
                  <a:srgbClr val="002060"/>
                </a:solidFill>
              </a:rPr>
              <a:t>…</a:t>
            </a:r>
            <a:endParaRPr lang="en-US" altLang="ko-KR" sz="16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mpd="dbl">
                  <a:solidFill>
                    <a:schemeClr val="accent1"/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m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n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0" cap="sq" cmpd="dbl">
                  <a:solidFill>
                    <a:schemeClr val="accent1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1"/>
                      </a:solidFill>
                    </a:rPr>
                    <a:t>1</a:t>
                  </a:r>
                  <a:endParaRPr lang="ko-KR" altLang="en-US" sz="1400" b="1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소속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대학에 여러 명의 교수가 소속되므로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제공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300" b="1" dirty="0">
                <a:solidFill>
                  <a:srgbClr val="002060"/>
                </a:solidFill>
              </a:rPr>
              <a:t> 한 대학이 여러 강의를 제공하므로 일대다 관계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>
                <a:solidFill>
                  <a:srgbClr val="002060"/>
                </a:solidFill>
              </a:rPr>
              <a:t>담당</a:t>
            </a:r>
            <a:endParaRPr lang="en-US" altLang="ko-KR" sz="1600" b="1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en-US" altLang="ko-KR" sz="1300" b="1" dirty="0">
                <a:solidFill>
                  <a:srgbClr val="002060"/>
                </a:solidFill>
              </a:rPr>
              <a:t> </a:t>
            </a:r>
            <a:r>
              <a:rPr lang="ko-KR" altLang="en-US" sz="1300" b="1" dirty="0">
                <a:solidFill>
                  <a:srgbClr val="002060"/>
                </a:solidFill>
              </a:rPr>
              <a:t>한 강의를 여러 교수가 담당할 수 있고</a:t>
            </a:r>
            <a:r>
              <a:rPr lang="en-US" altLang="ko-KR" sz="1300" b="1" dirty="0">
                <a:solidFill>
                  <a:srgbClr val="002060"/>
                </a:solidFill>
              </a:rPr>
              <a:t>, </a:t>
            </a:r>
            <a:r>
              <a:rPr lang="ko-KR" altLang="en-US" sz="1300" b="1" dirty="0">
                <a:solidFill>
                  <a:srgbClr val="002060"/>
                </a:solidFill>
              </a:rPr>
              <a:t>한 교수가 여러 강의를 담당할 수 있으므로 다대다 관계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904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E-R 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다이어그램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38D70B9-4E41-BD34-E30C-AEF67124C6A7}"/>
              </a:ext>
            </a:extLst>
          </p:cNvPr>
          <p:cNvGrpSpPr/>
          <p:nvPr/>
        </p:nvGrpSpPr>
        <p:grpSpPr>
          <a:xfrm>
            <a:off x="431566" y="1169352"/>
            <a:ext cx="11239256" cy="4774248"/>
            <a:chOff x="431566" y="1169352"/>
            <a:chExt cx="11239256" cy="47742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EC8D55-34D9-4CA5-A94F-F628FA0B9546}"/>
                </a:ext>
              </a:extLst>
            </p:cNvPr>
            <p:cNvGrpSpPr/>
            <p:nvPr/>
          </p:nvGrpSpPr>
          <p:grpSpPr>
            <a:xfrm>
              <a:off x="2547588" y="1822234"/>
              <a:ext cx="7607197" cy="2954869"/>
              <a:chOff x="6014507" y="1930469"/>
              <a:chExt cx="4841090" cy="2959090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808BBA1-D1C0-F98F-9363-5B0BF1F0F893}"/>
                  </a:ext>
                </a:extLst>
              </p:cNvPr>
              <p:cNvGrpSpPr/>
              <p:nvPr/>
            </p:nvGrpSpPr>
            <p:grpSpPr>
              <a:xfrm>
                <a:off x="6014507" y="1985088"/>
                <a:ext cx="4841090" cy="2904471"/>
                <a:chOff x="5799212" y="1643947"/>
                <a:chExt cx="5604994" cy="3259561"/>
              </a:xfrm>
              <a:grpFill/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9409DF82-F1A8-969E-49F8-A8FFEFCC056E}"/>
                    </a:ext>
                  </a:extLst>
                </p:cNvPr>
                <p:cNvSpPr/>
                <p:nvPr/>
              </p:nvSpPr>
              <p:spPr>
                <a:xfrm>
                  <a:off x="5897300" y="1689823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</a:p>
              </p:txBody>
            </p:sp>
            <p:sp>
              <p:nvSpPr>
                <p:cNvPr id="113" name="다이아몬드 112">
                  <a:extLst>
                    <a:ext uri="{FF2B5EF4-FFF2-40B4-BE49-F238E27FC236}">
                      <a16:creationId xmlns:a16="http://schemas.microsoft.com/office/drawing/2014/main" id="{BAABFFBE-9194-428A-9B89-A9F3E5E51441}"/>
                    </a:ext>
                  </a:extLst>
                </p:cNvPr>
                <p:cNvSpPr/>
                <p:nvPr/>
              </p:nvSpPr>
              <p:spPr>
                <a:xfrm>
                  <a:off x="8025266" y="1643947"/>
                  <a:ext cx="1250420" cy="542857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</a:t>
                  </a: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37A11BAC-2961-6372-580A-7F37A9287646}"/>
                    </a:ext>
                  </a:extLst>
                </p:cNvPr>
                <p:cNvSpPr/>
                <p:nvPr/>
              </p:nvSpPr>
              <p:spPr>
                <a:xfrm>
                  <a:off x="10349406" y="1682506"/>
                  <a:ext cx="1054800" cy="450000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</a:t>
                  </a: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647490C0-4F19-5E1C-26E7-25CAC2408808}"/>
                    </a:ext>
                  </a:extLst>
                </p:cNvPr>
                <p:cNvSpPr/>
                <p:nvPr/>
              </p:nvSpPr>
              <p:spPr>
                <a:xfrm>
                  <a:off x="5897300" y="4454475"/>
                  <a:ext cx="1054244" cy="449033"/>
                </a:xfrm>
                <a:prstGeom prst="rect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</a:t>
                  </a:r>
                </a:p>
              </p:txBody>
            </p:sp>
            <p:sp>
              <p:nvSpPr>
                <p:cNvPr id="116" name="다이아몬드 115">
                  <a:extLst>
                    <a:ext uri="{FF2B5EF4-FFF2-40B4-BE49-F238E27FC236}">
                      <a16:creationId xmlns:a16="http://schemas.microsoft.com/office/drawing/2014/main" id="{01630A3B-8EF1-5445-5C37-E41CDF548299}"/>
                    </a:ext>
                  </a:extLst>
                </p:cNvPr>
                <p:cNvSpPr/>
                <p:nvPr/>
              </p:nvSpPr>
              <p:spPr>
                <a:xfrm>
                  <a:off x="5799212" y="3025237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</a:t>
                  </a:r>
                </a:p>
              </p:txBody>
            </p:sp>
            <p:sp>
              <p:nvSpPr>
                <p:cNvPr id="117" name="다이아몬드 116">
                  <a:extLst>
                    <a:ext uri="{FF2B5EF4-FFF2-40B4-BE49-F238E27FC236}">
                      <a16:creationId xmlns:a16="http://schemas.microsoft.com/office/drawing/2014/main" id="{1B784884-C8DE-22F7-71FC-4516CBC07583}"/>
                    </a:ext>
                  </a:extLst>
                </p:cNvPr>
                <p:cNvSpPr/>
                <p:nvPr/>
              </p:nvSpPr>
              <p:spPr>
                <a:xfrm>
                  <a:off x="8025266" y="3009742"/>
                  <a:ext cx="1250420" cy="542856"/>
                </a:xfrm>
                <a:prstGeom prst="diamond">
                  <a:avLst/>
                </a:prstGeom>
                <a:grpFill/>
                <a:ln w="127000" cmpd="dbl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>
                  <a:outerShdw dir="5400000" sx="102000" sy="102000" algn="ctr" rotWithShape="0">
                    <a:schemeClr val="accent3">
                      <a:alpha val="43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</a:t>
                  </a:r>
                  <a:endParaRPr lang="en-US" altLang="ko-KR" sz="14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2C2F1D3-2692-90C1-79D8-98771F733361}"/>
                  </a:ext>
                </a:extLst>
              </p:cNvPr>
              <p:cNvGrpSpPr/>
              <p:nvPr/>
            </p:nvGrpSpPr>
            <p:grpSpPr>
              <a:xfrm>
                <a:off x="7079004" y="1930470"/>
                <a:ext cx="808341" cy="307777"/>
                <a:chOff x="7079004" y="1930470"/>
                <a:chExt cx="808341" cy="307777"/>
              </a:xfrm>
              <a:grpFill/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F96011A2-08D8-D76D-4C21-1127C76C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79004" y="2227566"/>
                  <a:ext cx="808341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0035D800-AD19-6926-5386-B9A521F1ACAB}"/>
                    </a:ext>
                  </a:extLst>
                </p:cNvPr>
                <p:cNvSpPr txBox="1"/>
                <p:nvPr/>
              </p:nvSpPr>
              <p:spPr>
                <a:xfrm>
                  <a:off x="7284958" y="1930470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74B9120-CF7F-F6B9-07A1-3942847007C0}"/>
                  </a:ext>
                </a:extLst>
              </p:cNvPr>
              <p:cNvGrpSpPr/>
              <p:nvPr/>
            </p:nvGrpSpPr>
            <p:grpSpPr>
              <a:xfrm>
                <a:off x="9061468" y="1930469"/>
                <a:ext cx="811435" cy="307777"/>
                <a:chOff x="9061468" y="1930469"/>
                <a:chExt cx="811435" cy="307777"/>
              </a:xfrm>
              <a:grpFill/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EE1A10CF-D60F-C014-1215-DBB7C0211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1468" y="2227319"/>
                  <a:ext cx="811435" cy="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D762C9C-4636-74A4-D08E-51FC93B01C34}"/>
                    </a:ext>
                  </a:extLst>
                </p:cNvPr>
                <p:cNvSpPr txBox="1"/>
                <p:nvPr/>
              </p:nvSpPr>
              <p:spPr>
                <a:xfrm>
                  <a:off x="9243929" y="1930469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1B94400-C919-51E3-FC6D-ABE73ABA5A60}"/>
                  </a:ext>
                </a:extLst>
              </p:cNvPr>
              <p:cNvGrpSpPr/>
              <p:nvPr/>
            </p:nvGrpSpPr>
            <p:grpSpPr>
              <a:xfrm>
                <a:off x="6531209" y="2524819"/>
                <a:ext cx="379681" cy="581660"/>
                <a:chOff x="6531209" y="2524819"/>
                <a:chExt cx="379681" cy="581660"/>
              </a:xfrm>
              <a:grpFill/>
            </p:grpSpPr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2B17F7C0-AC42-9126-CE53-5DBF44166C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252481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33678D0-48E2-62C7-7955-E8F1A4AECCD4}"/>
                    </a:ext>
                  </a:extLst>
                </p:cNvPr>
                <p:cNvSpPr txBox="1"/>
                <p:nvPr/>
              </p:nvSpPr>
              <p:spPr>
                <a:xfrm>
                  <a:off x="6531209" y="261471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9BC9333D-F624-EB8C-96EB-C301D14D0802}"/>
                  </a:ext>
                </a:extLst>
              </p:cNvPr>
              <p:cNvGrpSpPr/>
              <p:nvPr/>
            </p:nvGrpSpPr>
            <p:grpSpPr>
              <a:xfrm>
                <a:off x="6525399" y="3804979"/>
                <a:ext cx="379681" cy="581660"/>
                <a:chOff x="6525399" y="3804979"/>
                <a:chExt cx="379681" cy="581660"/>
              </a:xfrm>
              <a:grpFill/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0B8CF15-9711-C075-F490-297011A2D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507" y="3804979"/>
                  <a:ext cx="0" cy="581660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E97610-2399-E4DE-2DD9-78AE40BC44F8}"/>
                    </a:ext>
                  </a:extLst>
                </p:cNvPr>
                <p:cNvSpPr txBox="1"/>
                <p:nvPr/>
              </p:nvSpPr>
              <p:spPr>
                <a:xfrm>
                  <a:off x="6525399" y="3894071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m</a:t>
                  </a:r>
                  <a:endParaRPr lang="ko-KR" altLang="en-US" sz="1400" dirty="0"/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88CC2707-3F8F-C3FB-02B5-52FC7B4604DD}"/>
                  </a:ext>
                </a:extLst>
              </p:cNvPr>
              <p:cNvGrpSpPr/>
              <p:nvPr/>
            </p:nvGrpSpPr>
            <p:grpSpPr>
              <a:xfrm>
                <a:off x="7020712" y="3670244"/>
                <a:ext cx="1108630" cy="718681"/>
                <a:chOff x="7020712" y="3670244"/>
                <a:chExt cx="1108630" cy="718681"/>
              </a:xfrm>
              <a:grpFill/>
            </p:grpSpPr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B29DFC21-F091-4E7C-4494-51B61F0C6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0712" y="3670244"/>
                  <a:ext cx="1108630" cy="718681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15FB55C-2E0C-DA28-BC24-0F636673000A}"/>
                    </a:ext>
                  </a:extLst>
                </p:cNvPr>
                <p:cNvSpPr txBox="1"/>
                <p:nvPr/>
              </p:nvSpPr>
              <p:spPr>
                <a:xfrm rot="-2040000">
                  <a:off x="7247120" y="3738664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n</a:t>
                  </a:r>
                  <a:endParaRPr lang="ko-KR" altLang="en-US" sz="1400" dirty="0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F96D7AB-A478-085C-267C-4BE00CE14C3F}"/>
                  </a:ext>
                </a:extLst>
              </p:cNvPr>
              <p:cNvGrpSpPr/>
              <p:nvPr/>
            </p:nvGrpSpPr>
            <p:grpSpPr>
              <a:xfrm>
                <a:off x="8818517" y="2528629"/>
                <a:ext cx="1115992" cy="702016"/>
                <a:chOff x="8818517" y="2528629"/>
                <a:chExt cx="1115992" cy="702016"/>
              </a:xfrm>
              <a:grpFill/>
            </p:grpSpPr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28CD5DCE-45F9-4FA3-1771-153EE7AA5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8517" y="2528629"/>
                  <a:ext cx="1115992" cy="702016"/>
                </a:xfrm>
                <a:prstGeom prst="line">
                  <a:avLst/>
                </a:prstGeom>
                <a:grpFill/>
                <a:ln w="127000" cap="sq" cmpd="dbl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B904908-B0BB-50EE-A50C-92920E5B38EF}"/>
                    </a:ext>
                  </a:extLst>
                </p:cNvPr>
                <p:cNvSpPr txBox="1"/>
                <p:nvPr/>
              </p:nvSpPr>
              <p:spPr>
                <a:xfrm rot="-2040000">
                  <a:off x="9070010" y="2621243"/>
                  <a:ext cx="379681" cy="307777"/>
                </a:xfrm>
                <a:prstGeom prst="rect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1</a:t>
                  </a:r>
                  <a:endParaRPr lang="ko-KR" altLang="en-US" sz="1400" dirty="0"/>
                </a:p>
              </p:txBody>
            </p:sp>
          </p:grp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8682390-B156-293E-D429-CB2E645F7BEA}"/>
                </a:ext>
              </a:extLst>
            </p:cNvPr>
            <p:cNvGrpSpPr/>
            <p:nvPr/>
          </p:nvGrpSpPr>
          <p:grpSpPr>
            <a:xfrm>
              <a:off x="946618" y="1169352"/>
              <a:ext cx="1687732" cy="1897875"/>
              <a:chOff x="4969815" y="1276654"/>
              <a:chExt cx="1074044" cy="190058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F87668C-A39B-229F-38C5-D43EC46F3CF5}"/>
                  </a:ext>
                </a:extLst>
              </p:cNvPr>
              <p:cNvGrpSpPr/>
              <p:nvPr/>
            </p:nvGrpSpPr>
            <p:grpSpPr>
              <a:xfrm>
                <a:off x="4969815" y="1276654"/>
                <a:ext cx="664165" cy="1900586"/>
                <a:chOff x="5121634" y="766062"/>
                <a:chExt cx="664165" cy="1900586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8B2824-5881-0FDB-E2E6-B474E79C34A4}"/>
                    </a:ext>
                  </a:extLst>
                </p:cNvPr>
                <p:cNvSpPr/>
                <p:nvPr/>
              </p:nvSpPr>
              <p:spPr>
                <a:xfrm>
                  <a:off x="5121634" y="766062"/>
                  <a:ext cx="664165" cy="5436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</a:t>
                  </a:r>
                  <a:endParaRPr lang="en-US" altLang="ko-KR" sz="1000" u="sng" dirty="0">
                    <a:solidFill>
                      <a:schemeClr val="accent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코드</a:t>
                  </a:r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FBCF816-EEFC-C67F-9CC9-AAF1D1AAF0BD}"/>
                    </a:ext>
                  </a:extLst>
                </p:cNvPr>
                <p:cNvSpPr/>
                <p:nvPr/>
              </p:nvSpPr>
              <p:spPr>
                <a:xfrm>
                  <a:off x="5121634" y="1445298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담당교수명</a:t>
                  </a:r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2974E20-434A-E83E-DAAD-52F268971596}"/>
                    </a:ext>
                  </a:extLst>
                </p:cNvPr>
                <p:cNvSpPr/>
                <p:nvPr/>
              </p:nvSpPr>
              <p:spPr>
                <a:xfrm>
                  <a:off x="5121634" y="2123791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소속분야</a:t>
                  </a: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E6B88F-0313-036E-65ED-8FEEC30E187E}"/>
                  </a:ext>
                </a:extLst>
              </p:cNvPr>
              <p:cNvGrpSpPr/>
              <p:nvPr/>
            </p:nvGrpSpPr>
            <p:grpSpPr>
              <a:xfrm>
                <a:off x="5633981" y="1548454"/>
                <a:ext cx="409878" cy="1357358"/>
                <a:chOff x="5633980" y="1548454"/>
                <a:chExt cx="465247" cy="1357358"/>
              </a:xfrm>
              <a:grpFill/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22EBA4-B13D-1D2E-E7E4-BB4CE169E998}"/>
                    </a:ext>
                  </a:extLst>
                </p:cNvPr>
                <p:cNvCxnSpPr>
                  <a:cxnSpLocks/>
                  <a:stCxn id="112" idx="1"/>
                  <a:endCxn id="90" idx="6"/>
                </p:cNvCxnSpPr>
                <p:nvPr/>
              </p:nvCxnSpPr>
              <p:spPr>
                <a:xfrm flipH="1" flipV="1">
                  <a:off x="5633980" y="1548454"/>
                  <a:ext cx="465247" cy="677570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5D4E91BA-AF38-DF0E-393E-DE6A3CBF4BC1}"/>
                    </a:ext>
                  </a:extLst>
                </p:cNvPr>
                <p:cNvCxnSpPr>
                  <a:cxnSpLocks/>
                  <a:stCxn id="92" idx="6"/>
                  <a:endCxn id="112" idx="1"/>
                </p:cNvCxnSpPr>
                <p:nvPr/>
              </p:nvCxnSpPr>
              <p:spPr>
                <a:xfrm flipV="1">
                  <a:off x="5633980" y="2226024"/>
                  <a:ext cx="465247" cy="679788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D0DAA551-FF53-6995-B865-F23473B448D8}"/>
                    </a:ext>
                  </a:extLst>
                </p:cNvPr>
                <p:cNvCxnSpPr>
                  <a:cxnSpLocks/>
                  <a:stCxn id="112" idx="1"/>
                  <a:endCxn id="91" idx="6"/>
                </p:cNvCxnSpPr>
                <p:nvPr/>
              </p:nvCxnSpPr>
              <p:spPr>
                <a:xfrm flipH="1">
                  <a:off x="5633980" y="2226024"/>
                  <a:ext cx="465247" cy="1295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37B5CB7-59F1-9E3C-4871-0455B712FB79}"/>
                </a:ext>
              </a:extLst>
            </p:cNvPr>
            <p:cNvGrpSpPr/>
            <p:nvPr/>
          </p:nvGrpSpPr>
          <p:grpSpPr>
            <a:xfrm>
              <a:off x="431566" y="4822480"/>
              <a:ext cx="5929136" cy="1121120"/>
              <a:chOff x="222427" y="4817538"/>
              <a:chExt cx="5937606" cy="1122722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C77E9DE-329F-69E7-B0FA-FB32B3A83B0D}"/>
                  </a:ext>
                </a:extLst>
              </p:cNvPr>
              <p:cNvGrpSpPr/>
              <p:nvPr/>
            </p:nvGrpSpPr>
            <p:grpSpPr>
              <a:xfrm>
                <a:off x="222427" y="5396874"/>
                <a:ext cx="5937606" cy="543386"/>
                <a:chOff x="5121634" y="4603493"/>
                <a:chExt cx="3773201" cy="543386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F4C51969-5029-FBAD-8BF4-7AC3F6056E1B}"/>
                    </a:ext>
                  </a:extLst>
                </p:cNvPr>
                <p:cNvSpPr/>
                <p:nvPr/>
              </p:nvSpPr>
              <p:spPr>
                <a:xfrm>
                  <a:off x="5121634" y="4603496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강의코드</a:t>
                  </a: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CB6B8FF7-B6EE-A146-2AB8-FFE07345F20D}"/>
                    </a:ext>
                  </a:extLst>
                </p:cNvPr>
                <p:cNvSpPr/>
                <p:nvPr/>
              </p:nvSpPr>
              <p:spPr>
                <a:xfrm>
                  <a:off x="5898893" y="4604022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강의명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0F0424F-5806-4A90-C39B-B266E5FBACFB}"/>
                    </a:ext>
                  </a:extLst>
                </p:cNvPr>
                <p:cNvSpPr/>
                <p:nvPr/>
              </p:nvSpPr>
              <p:spPr>
                <a:xfrm>
                  <a:off x="6676152" y="4603495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교육분류</a:t>
                  </a: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644F51ED-D1F1-D4D2-8244-23CA5F31440A}"/>
                    </a:ext>
                  </a:extLst>
                </p:cNvPr>
                <p:cNvSpPr/>
                <p:nvPr/>
              </p:nvSpPr>
              <p:spPr>
                <a:xfrm>
                  <a:off x="8230670" y="4603493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err="1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강의년도</a:t>
                  </a:r>
                  <a:endParaRPr lang="ko-KR" altLang="en-US" sz="1000" dirty="0"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6A0014A7-BF10-9C6E-D3E3-12F025A20D78}"/>
                    </a:ext>
                  </a:extLst>
                </p:cNvPr>
                <p:cNvSpPr/>
                <p:nvPr/>
              </p:nvSpPr>
              <p:spPr>
                <a:xfrm>
                  <a:off x="7453411" y="460349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강의학기</a:t>
                  </a: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7705203-35DF-4949-1A69-AE090A945CEC}"/>
                  </a:ext>
                </a:extLst>
              </p:cNvPr>
              <p:cNvGrpSpPr/>
              <p:nvPr/>
            </p:nvGrpSpPr>
            <p:grpSpPr>
              <a:xfrm>
                <a:off x="745001" y="4817538"/>
                <a:ext cx="4892459" cy="579871"/>
                <a:chOff x="5287045" y="4802715"/>
                <a:chExt cx="3109036" cy="677919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cxnSp>
              <p:nvCxnSpPr>
                <p:cNvPr id="75" name="직선 연결선 74">
                  <a:extLst>
                    <a:ext uri="{FF2B5EF4-FFF2-40B4-BE49-F238E27FC236}">
                      <a16:creationId xmlns:a16="http://schemas.microsoft.com/office/drawing/2014/main" id="{6DFDE84C-EFB6-9987-3D51-A25C4F0934C7}"/>
                    </a:ext>
                  </a:extLst>
                </p:cNvPr>
                <p:cNvCxnSpPr>
                  <a:cxnSpLocks/>
                  <a:stCxn id="80" idx="0"/>
                  <a:endCxn id="115" idx="2"/>
                </p:cNvCxnSpPr>
                <p:nvPr/>
              </p:nvCxnSpPr>
              <p:spPr>
                <a:xfrm flipV="1">
                  <a:off x="5287045" y="4802718"/>
                  <a:ext cx="1554518" cy="677343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90674B37-E74C-E120-512C-CBBB366AD223}"/>
                    </a:ext>
                  </a:extLst>
                </p:cNvPr>
                <p:cNvCxnSpPr>
                  <a:cxnSpLocks/>
                  <a:stCxn id="81" idx="0"/>
                  <a:endCxn id="115" idx="2"/>
                </p:cNvCxnSpPr>
                <p:nvPr/>
              </p:nvCxnSpPr>
              <p:spPr>
                <a:xfrm flipV="1">
                  <a:off x="6064304" y="4802721"/>
                  <a:ext cx="777259" cy="677913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7B55DF7F-05FC-3687-B878-0C486AD6C3E0}"/>
                    </a:ext>
                  </a:extLst>
                </p:cNvPr>
                <p:cNvCxnSpPr>
                  <a:cxnSpLocks/>
                  <a:stCxn id="82" idx="0"/>
                  <a:endCxn id="115" idx="2"/>
                </p:cNvCxnSpPr>
                <p:nvPr/>
              </p:nvCxnSpPr>
              <p:spPr>
                <a:xfrm flipV="1">
                  <a:off x="6841563" y="4802723"/>
                  <a:ext cx="1" cy="677342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1F8AA2E-791D-0191-E115-9E85CF175E88}"/>
                    </a:ext>
                  </a:extLst>
                </p:cNvPr>
                <p:cNvCxnSpPr>
                  <a:cxnSpLocks/>
                  <a:stCxn id="84" idx="0"/>
                  <a:endCxn id="115" idx="2"/>
                </p:cNvCxnSpPr>
                <p:nvPr/>
              </p:nvCxnSpPr>
              <p:spPr>
                <a:xfrm flipH="1" flipV="1">
                  <a:off x="6841563" y="4802715"/>
                  <a:ext cx="777259" cy="677340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0B96E98B-30E5-5A76-015E-96940DB40E80}"/>
                    </a:ext>
                  </a:extLst>
                </p:cNvPr>
                <p:cNvCxnSpPr>
                  <a:cxnSpLocks/>
                  <a:stCxn id="83" idx="0"/>
                  <a:endCxn id="115" idx="2"/>
                </p:cNvCxnSpPr>
                <p:nvPr/>
              </p:nvCxnSpPr>
              <p:spPr>
                <a:xfrm flipH="1" flipV="1">
                  <a:off x="6841563" y="4802716"/>
                  <a:ext cx="1554518" cy="677339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156D0E5-9388-6B33-2135-BBE4F4D23D54}"/>
                </a:ext>
              </a:extLst>
            </p:cNvPr>
            <p:cNvGrpSpPr/>
            <p:nvPr/>
          </p:nvGrpSpPr>
          <p:grpSpPr>
            <a:xfrm>
              <a:off x="10210539" y="1491246"/>
              <a:ext cx="1460283" cy="1214906"/>
              <a:chOff x="10910475" y="1599008"/>
              <a:chExt cx="929299" cy="1216641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1348153-C785-F479-A46C-5DE608B8F546}"/>
                  </a:ext>
                </a:extLst>
              </p:cNvPr>
              <p:cNvGrpSpPr/>
              <p:nvPr/>
            </p:nvGrpSpPr>
            <p:grpSpPr>
              <a:xfrm>
                <a:off x="11175608" y="1599008"/>
                <a:ext cx="664166" cy="1216641"/>
                <a:chOff x="11769580" y="1173870"/>
                <a:chExt cx="664166" cy="1216641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5F16DC9-FAC7-E895-71F0-04917437FD47}"/>
                    </a:ext>
                  </a:extLst>
                </p:cNvPr>
                <p:cNvSpPr/>
                <p:nvPr/>
              </p:nvSpPr>
              <p:spPr>
                <a:xfrm>
                  <a:off x="11769581" y="1173870"/>
                  <a:ext cx="664165" cy="542857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u="sng" dirty="0">
                      <a:solidFill>
                        <a:schemeClr val="accent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제공대학명</a:t>
                  </a: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E5CE7811-0C89-0D4B-E9A0-71342C6B18FB}"/>
                    </a:ext>
                  </a:extLst>
                </p:cNvPr>
                <p:cNvSpPr/>
                <p:nvPr/>
              </p:nvSpPr>
              <p:spPr>
                <a:xfrm>
                  <a:off x="11769580" y="1847654"/>
                  <a:ext cx="664165" cy="542857"/>
                </a:xfrm>
                <a:prstGeom prst="ellipse">
                  <a:avLst/>
                </a:prstGeom>
                <a:grp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>
                      <a:solidFill>
                        <a:schemeClr val="tx1"/>
                      </a:solidFill>
                      <a:latin typeface="메이플스토리" panose="02000300000000000000" pitchFamily="2" charset="-127"/>
                      <a:ea typeface="메이플스토리" panose="02000300000000000000" pitchFamily="2" charset="-127"/>
                      <a:cs typeface="함초롬돋움" panose="020B0604000101010101" pitchFamily="50" charset="-127"/>
                    </a:rPr>
                    <a:t>대학소재지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5D08CAF5-146E-C2E8-56AC-F430727416BA}"/>
                  </a:ext>
                </a:extLst>
              </p:cNvPr>
              <p:cNvGrpSpPr/>
              <p:nvPr/>
            </p:nvGrpSpPr>
            <p:grpSpPr>
              <a:xfrm>
                <a:off x="10910475" y="1870437"/>
                <a:ext cx="265128" cy="673784"/>
                <a:chOff x="10855592" y="1870437"/>
                <a:chExt cx="320017" cy="673784"/>
              </a:xfrm>
              <a:grpFill/>
            </p:grpSpPr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04BD7A82-7E12-AB13-1290-879D17203CCF}"/>
                    </a:ext>
                  </a:extLst>
                </p:cNvPr>
                <p:cNvCxnSpPr>
                  <a:cxnSpLocks/>
                  <a:stCxn id="71" idx="2"/>
                  <a:endCxn id="114" idx="3"/>
                </p:cNvCxnSpPr>
                <p:nvPr/>
              </p:nvCxnSpPr>
              <p:spPr>
                <a:xfrm flipH="1">
                  <a:off x="10855597" y="1870437"/>
                  <a:ext cx="320012" cy="349498"/>
                </a:xfrm>
                <a:prstGeom prst="line">
                  <a:avLst/>
                </a:pr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4B61A27B-4EE8-404C-E3EA-196BEF73FD35}"/>
                    </a:ext>
                  </a:extLst>
                </p:cNvPr>
                <p:cNvCxnSpPr>
                  <a:cxnSpLocks/>
                  <a:stCxn id="72" idx="2"/>
                  <a:endCxn id="114" idx="3"/>
                </p:cNvCxnSpPr>
                <p:nvPr/>
              </p:nvCxnSpPr>
              <p:spPr>
                <a:xfrm flipH="1" flipV="1">
                  <a:off x="10855597" y="2219935"/>
                  <a:ext cx="320011" cy="324286"/>
                </a:xfrm>
                <a:prstGeom prst="line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46" name="내용 개체 틀 2">
            <a:extLst>
              <a:ext uri="{FF2B5EF4-FFF2-40B4-BE49-F238E27FC236}">
                <a16:creationId xmlns:a16="http://schemas.microsoft.com/office/drawing/2014/main" id="{CB3A07DE-9DDB-BC36-21A7-07674BE5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112" y="3131705"/>
            <a:ext cx="4055707" cy="2994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just"/>
            <a:r>
              <a:rPr lang="ko-KR" altLang="en-US" sz="1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담당교수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제공대학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제공대학명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강의 </a:t>
            </a:r>
            <a:r>
              <a:rPr lang="en-US" altLang="ko-KR" sz="1600" b="1" dirty="0">
                <a:solidFill>
                  <a:srgbClr val="002060"/>
                </a:solidFill>
              </a:rPr>
              <a:t>: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endParaRPr lang="en-US" altLang="ko-KR" sz="1600" b="1" u="sng" dirty="0">
              <a:solidFill>
                <a:srgbClr val="002060"/>
              </a:solidFill>
            </a:endParaRPr>
          </a:p>
          <a:p>
            <a:pPr algn="just"/>
            <a:r>
              <a:rPr lang="ko-KR" altLang="en-US" sz="1600" b="1" dirty="0" err="1">
                <a:solidFill>
                  <a:srgbClr val="002060"/>
                </a:solidFill>
              </a:rPr>
              <a:t>기본키</a:t>
            </a:r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관계</a:t>
            </a:r>
            <a:r>
              <a:rPr lang="en-US" altLang="ko-KR" sz="1600" b="1" dirty="0">
                <a:solidFill>
                  <a:srgbClr val="002060"/>
                </a:solidFill>
              </a:rPr>
              <a:t>)</a:t>
            </a:r>
          </a:p>
          <a:p>
            <a:pPr marL="0" indent="0" algn="just">
              <a:buNone/>
            </a:pPr>
            <a:r>
              <a:rPr lang="ko-KR" altLang="en-US" sz="1600" b="1" dirty="0">
                <a:solidFill>
                  <a:srgbClr val="002060"/>
                </a:solidFill>
              </a:rPr>
              <a:t>담당 </a:t>
            </a:r>
            <a:r>
              <a:rPr lang="en-US" altLang="ko-KR" sz="1600" b="1" dirty="0">
                <a:solidFill>
                  <a:srgbClr val="002060"/>
                </a:solidFill>
              </a:rPr>
              <a:t>: {</a:t>
            </a:r>
            <a:r>
              <a:rPr lang="ko-KR" altLang="en-US" sz="1600" b="1" u="sng" dirty="0">
                <a:solidFill>
                  <a:srgbClr val="002060"/>
                </a:solidFill>
              </a:rPr>
              <a:t>담당교수코드</a:t>
            </a:r>
            <a:r>
              <a:rPr lang="en-US" altLang="ko-KR" sz="1600" b="1" dirty="0">
                <a:solidFill>
                  <a:srgbClr val="002060"/>
                </a:solidFill>
              </a:rPr>
              <a:t>, </a:t>
            </a:r>
            <a:r>
              <a:rPr lang="ko-KR" altLang="en-US" sz="1600" b="1" u="sng" dirty="0">
                <a:solidFill>
                  <a:srgbClr val="002060"/>
                </a:solidFill>
              </a:rPr>
              <a:t>강의코드</a:t>
            </a:r>
            <a:r>
              <a:rPr lang="en-US" altLang="ko-KR" sz="1600" b="1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3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릴레이션과 정규화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제공대학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담당교수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담당</a:t>
            </a:r>
            <a:endParaRPr lang="en-US" altLang="ko-KR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/>
              <a:t>강의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875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제공대학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085249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186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제공대학명</a:t>
            </a:r>
            <a:r>
              <a:rPr lang="en-US" altLang="ko-KR" sz="1500" b="1" u="sng" dirty="0">
                <a:solidFill>
                  <a:srgbClr val="002060"/>
                </a:solidFill>
              </a:rPr>
              <a:t>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대학소재지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시</a:t>
            </a:r>
            <a:r>
              <a:rPr lang="en-US" altLang="ko-KR" sz="1500" b="1" dirty="0">
                <a:solidFill>
                  <a:srgbClr val="002060"/>
                </a:solidFill>
              </a:rPr>
              <a:t>/</a:t>
            </a:r>
            <a:r>
              <a:rPr lang="ko-KR" altLang="en-US" sz="1500" b="1" dirty="0">
                <a:solidFill>
                  <a:srgbClr val="002060"/>
                </a:solidFill>
              </a:rPr>
              <a:t>도</a:t>
            </a:r>
            <a:r>
              <a:rPr lang="en-US" altLang="ko-KR" sz="1500" b="1" dirty="0">
                <a:solidFill>
                  <a:srgbClr val="002060"/>
                </a:solidFill>
              </a:rPr>
              <a:t>) TEXT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87897E-E1B8-ED51-E17A-86B1389C5C92}"/>
              </a:ext>
            </a:extLst>
          </p:cNvPr>
          <p:cNvGrpSpPr/>
          <p:nvPr/>
        </p:nvGrpSpPr>
        <p:grpSpPr>
          <a:xfrm>
            <a:off x="7690913" y="1510635"/>
            <a:ext cx="2947630" cy="1214906"/>
            <a:chOff x="8723192" y="1491246"/>
            <a:chExt cx="2947630" cy="121490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A0C86F-F4DB-B80B-32B1-28E92B576D60}"/>
                </a:ext>
              </a:extLst>
            </p:cNvPr>
            <p:cNvSpPr/>
            <p:nvPr/>
          </p:nvSpPr>
          <p:spPr>
            <a:xfrm>
              <a:off x="8723192" y="1911084"/>
              <a:ext cx="1431593" cy="4004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16F490-5768-ED53-905C-2D9FB669F3A7}"/>
                </a:ext>
              </a:extLst>
            </p:cNvPr>
            <p:cNvSpPr/>
            <p:nvPr/>
          </p:nvSpPr>
          <p:spPr>
            <a:xfrm>
              <a:off x="10627166" y="1491246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제공대학명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904A7B1-40B6-FC74-7B82-74A6B7545627}"/>
                </a:ext>
              </a:extLst>
            </p:cNvPr>
            <p:cNvSpPr/>
            <p:nvPr/>
          </p:nvSpPr>
          <p:spPr>
            <a:xfrm>
              <a:off x="10627164" y="216406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대학소재지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7161B5A-A32B-B918-7A18-8C3FC1F8A085}"/>
                </a:ext>
              </a:extLst>
            </p:cNvPr>
            <p:cNvCxnSpPr>
              <a:cxnSpLocks/>
              <a:stCxn id="24" idx="2"/>
              <a:endCxn id="23" idx="3"/>
            </p:cNvCxnSpPr>
            <p:nvPr/>
          </p:nvCxnSpPr>
          <p:spPr>
            <a:xfrm flipH="1">
              <a:off x="10210546" y="1762288"/>
              <a:ext cx="416610" cy="34900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CA574A0-0654-39CC-DF90-878440567192}"/>
                </a:ext>
              </a:extLst>
            </p:cNvPr>
            <p:cNvCxnSpPr>
              <a:cxnSpLocks/>
              <a:stCxn id="25" idx="2"/>
              <a:endCxn id="23" idx="3"/>
            </p:cNvCxnSpPr>
            <p:nvPr/>
          </p:nvCxnSpPr>
          <p:spPr>
            <a:xfrm flipH="1" flipV="1">
              <a:off x="10210546" y="2111288"/>
              <a:ext cx="416609" cy="32382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1573A34-9FCE-EB22-CFF5-A930EF15ADAC}"/>
              </a:ext>
            </a:extLst>
          </p:cNvPr>
          <p:cNvSpPr txBox="1">
            <a:spLocks/>
          </p:cNvSpPr>
          <p:nvPr/>
        </p:nvSpPr>
        <p:spPr>
          <a:xfrm>
            <a:off x="715451" y="4063544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이외의 속성 하나밖에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41FB7EB-2A19-8423-54E9-BC7828C50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37311"/>
              </p:ext>
            </p:extLst>
          </p:nvPr>
        </p:nvGraphicFramePr>
        <p:xfrm>
          <a:off x="7483592" y="3540731"/>
          <a:ext cx="3416426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821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821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u="sng" dirty="0"/>
                        <a:t>제공대학명</a:t>
                      </a:r>
                      <a:endParaRPr lang="en-US" altLang="ko-KR" sz="1500" i="0" u="sng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대학소재지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시</a:t>
                      </a:r>
                      <a:r>
                        <a:rPr lang="en-US" altLang="ko-KR" sz="1500" dirty="0"/>
                        <a:t>/</a:t>
                      </a:r>
                      <a:r>
                        <a:rPr lang="ko-KR" altLang="en-US" sz="1500" dirty="0"/>
                        <a:t>도</a:t>
                      </a:r>
                      <a:r>
                        <a:rPr lang="en-US" altLang="ko-KR" sz="1500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경기도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구미대학교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경상북도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/>
                        <a:t>가톨릭관동대학교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강원특별자치도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3FC8E62-3266-A06D-33E0-F7E135E11421}"/>
              </a:ext>
            </a:extLst>
          </p:cNvPr>
          <p:cNvSpPr/>
          <p:nvPr/>
        </p:nvSpPr>
        <p:spPr>
          <a:xfrm>
            <a:off x="7470053" y="3204439"/>
            <a:ext cx="3416427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5BDC60-AACA-B228-18EA-2EFB74B2075E}"/>
              </a:ext>
            </a:extLst>
          </p:cNvPr>
          <p:cNvSpPr/>
          <p:nvPr/>
        </p:nvSpPr>
        <p:spPr>
          <a:xfrm>
            <a:off x="7152730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8CBCF-AF92-89AF-C673-241958CE464F}"/>
              </a:ext>
            </a:extLst>
          </p:cNvPr>
          <p:cNvSpPr/>
          <p:nvPr/>
        </p:nvSpPr>
        <p:spPr>
          <a:xfrm rot="21246503">
            <a:off x="7846859" y="4367372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9210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807599-92E9-5B31-F997-CD4FA4B97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78250"/>
              </p:ext>
            </p:extLst>
          </p:nvPr>
        </p:nvGraphicFramePr>
        <p:xfrm>
          <a:off x="6937996" y="3361051"/>
          <a:ext cx="4612320" cy="2580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53080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525717478"/>
                    </a:ext>
                  </a:extLst>
                </a:gridCol>
                <a:gridCol w="1153080">
                  <a:extLst>
                    <a:ext uri="{9D8B030D-6E8A-4147-A177-3AD203B41FA5}">
                      <a16:colId xmlns:a16="http://schemas.microsoft.com/office/drawing/2014/main" val="3138094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담당교수명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담당분야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소속대학명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TEXT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안상욱</a:t>
                      </a:r>
                      <a:endParaRPr lang="en-US" altLang="ko-K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이중호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8912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김희영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고려대학교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8913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/>
                        <a:t>좌수경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자연계열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울산과학  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담당교수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002060"/>
                </a:solidFill>
              </a:rPr>
              <a:t>8676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4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교수코드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담당교수명 </a:t>
            </a:r>
            <a:r>
              <a:rPr lang="en-US" altLang="ko-KR" sz="1500" b="1" dirty="0">
                <a:solidFill>
                  <a:srgbClr val="002060"/>
                </a:solidFill>
              </a:rPr>
              <a:t>TEXT, </a:t>
            </a:r>
            <a:r>
              <a:rPr lang="ko-KR" altLang="en-US" sz="1500" b="1" dirty="0">
                <a:solidFill>
                  <a:srgbClr val="002060"/>
                </a:solidFill>
              </a:rPr>
              <a:t>담당분야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소속대학명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릴레이션의 제공대학명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NULL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206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758BFE-43FF-7160-F773-BECD2EB747AC}"/>
              </a:ext>
            </a:extLst>
          </p:cNvPr>
          <p:cNvGrpSpPr/>
          <p:nvPr/>
        </p:nvGrpSpPr>
        <p:grpSpPr>
          <a:xfrm>
            <a:off x="7661688" y="600259"/>
            <a:ext cx="3164936" cy="1897875"/>
            <a:chOff x="946618" y="1169352"/>
            <a:chExt cx="3164936" cy="189787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6ACD30-0F56-AFD0-7C4C-A5DDAAEE8DA7}"/>
                </a:ext>
              </a:extLst>
            </p:cNvPr>
            <p:cNvSpPr/>
            <p:nvPr/>
          </p:nvSpPr>
          <p:spPr>
            <a:xfrm>
              <a:off x="2680715" y="1917595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0DD197-7985-7686-F246-3D1A09C36EC5}"/>
                </a:ext>
              </a:extLst>
            </p:cNvPr>
            <p:cNvSpPr/>
            <p:nvPr/>
          </p:nvSpPr>
          <p:spPr>
            <a:xfrm>
              <a:off x="946618" y="1169352"/>
              <a:ext cx="1043656" cy="54282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  <a:endParaRPr lang="en-US" altLang="ko-KR" sz="1000" u="sng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코드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5E5C3DB-6405-260A-A4A6-5F9658285147}"/>
                </a:ext>
              </a:extLst>
            </p:cNvPr>
            <p:cNvSpPr/>
            <p:nvPr/>
          </p:nvSpPr>
          <p:spPr>
            <a:xfrm>
              <a:off x="946618" y="184761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담당교수명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99167C0-7E22-26AC-29CA-A00B54A50E72}"/>
                </a:ext>
              </a:extLst>
            </p:cNvPr>
            <p:cNvSpPr/>
            <p:nvPr/>
          </p:nvSpPr>
          <p:spPr>
            <a:xfrm>
              <a:off x="946618" y="2525144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소속분야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ECCB117-70A6-2075-69CF-96D41883B7EB}"/>
                </a:ext>
              </a:extLst>
            </p:cNvPr>
            <p:cNvCxnSpPr>
              <a:cxnSpLocks/>
              <a:stCxn id="5" idx="1"/>
              <a:endCxn id="6" idx="6"/>
            </p:cNvCxnSpPr>
            <p:nvPr/>
          </p:nvCxnSpPr>
          <p:spPr>
            <a:xfrm flipH="1" flipV="1">
              <a:off x="1990276" y="1440764"/>
              <a:ext cx="644074" cy="676604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2E180E-6F6C-EFD8-1B01-1198711C80A5}"/>
                </a:ext>
              </a:extLst>
            </p:cNvPr>
            <p:cNvCxnSpPr>
              <a:cxnSpLocks/>
              <a:stCxn id="18" idx="6"/>
              <a:endCxn id="5" idx="1"/>
            </p:cNvCxnSpPr>
            <p:nvPr/>
          </p:nvCxnSpPr>
          <p:spPr>
            <a:xfrm flipV="1">
              <a:off x="1990276" y="2117368"/>
              <a:ext cx="644074" cy="678818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41DE320-8964-8C0D-9E3A-AFEE32E8CBBA}"/>
                </a:ext>
              </a:extLst>
            </p:cNvPr>
            <p:cNvCxnSpPr>
              <a:cxnSpLocks/>
              <a:stCxn id="5" idx="1"/>
              <a:endCxn id="17" idx="6"/>
            </p:cNvCxnSpPr>
            <p:nvPr/>
          </p:nvCxnSpPr>
          <p:spPr>
            <a:xfrm flipH="1">
              <a:off x="1990276" y="2117368"/>
              <a:ext cx="644074" cy="1293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797972B-9F8F-3DD1-76E3-AB95960E06B7}"/>
              </a:ext>
            </a:extLst>
          </p:cNvPr>
          <p:cNvSpPr txBox="1">
            <a:spLocks/>
          </p:cNvSpPr>
          <p:nvPr/>
        </p:nvSpPr>
        <p:spPr>
          <a:xfrm>
            <a:off x="712242" y="4061637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속성 간 함수종속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BFFD3E-0CB0-D786-BBEA-D50B680B1A76}"/>
              </a:ext>
            </a:extLst>
          </p:cNvPr>
          <p:cNvSpPr/>
          <p:nvPr/>
        </p:nvSpPr>
        <p:spPr>
          <a:xfrm rot="21246503">
            <a:off x="7909381" y="4186170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CD7DE7-2FDC-4A16-003F-32E3A8A9D60F}"/>
              </a:ext>
            </a:extLst>
          </p:cNvPr>
          <p:cNvSpPr/>
          <p:nvPr/>
        </p:nvSpPr>
        <p:spPr>
          <a:xfrm>
            <a:off x="6937996" y="3080403"/>
            <a:ext cx="4612320" cy="2072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4F0A3A-A2BB-4B1A-077D-8C9E519B1559}"/>
              </a:ext>
            </a:extLst>
          </p:cNvPr>
          <p:cNvSpPr/>
          <p:nvPr/>
        </p:nvSpPr>
        <p:spPr>
          <a:xfrm>
            <a:off x="6594993" y="3361051"/>
            <a:ext cx="241902" cy="2577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6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담당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17291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기본키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교수코드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ko-KR" altLang="en-US" sz="1500" b="1" dirty="0">
                <a:solidFill>
                  <a:srgbClr val="002060"/>
                </a:solidFill>
              </a:rPr>
              <a:t>강의코드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담당교수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강의코드 </a:t>
            </a:r>
            <a:r>
              <a:rPr lang="en-US" altLang="ko-KR" sz="1500" b="1" dirty="0">
                <a:solidFill>
                  <a:srgbClr val="002060"/>
                </a:solidFill>
              </a:rPr>
              <a:t>INT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강의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</a:t>
            </a:r>
          </a:p>
          <a:p>
            <a:pPr marL="0" indent="0">
              <a:buNone/>
            </a:pPr>
            <a:endParaRPr lang="en-US" altLang="ko-K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	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360B3C-7CA8-EA6D-1F88-E0D261D11D1A}"/>
              </a:ext>
            </a:extLst>
          </p:cNvPr>
          <p:cNvGrpSpPr/>
          <p:nvPr/>
        </p:nvGrpSpPr>
        <p:grpSpPr>
          <a:xfrm>
            <a:off x="6296312" y="1679637"/>
            <a:ext cx="5736831" cy="649598"/>
            <a:chOff x="6321251" y="1255688"/>
            <a:chExt cx="5736831" cy="6495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D3F2C9-C387-302F-B187-063DABCA0679}"/>
                </a:ext>
              </a:extLst>
            </p:cNvPr>
            <p:cNvSpPr/>
            <p:nvPr/>
          </p:nvSpPr>
          <p:spPr>
            <a:xfrm>
              <a:off x="10627243" y="1463999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담당교수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69F440-1704-0875-5431-933E3CD3C9BE}"/>
                </a:ext>
              </a:extLst>
            </p:cNvPr>
            <p:cNvSpPr/>
            <p:nvPr/>
          </p:nvSpPr>
          <p:spPr>
            <a:xfrm>
              <a:off x="6321251" y="1463999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63AF5929-EBAD-0B39-4EA0-722137C11BCD}"/>
                </a:ext>
              </a:extLst>
            </p:cNvPr>
            <p:cNvSpPr/>
            <p:nvPr/>
          </p:nvSpPr>
          <p:spPr>
            <a:xfrm>
              <a:off x="8341120" y="1422258"/>
              <a:ext cx="1697092" cy="483028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담당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D717132-621B-E8F7-99F0-D3AB4BAB6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1663772"/>
              <a:ext cx="419100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59CB0-E45E-4983-79E6-47C03DF0C9C2}"/>
                </a:ext>
              </a:extLst>
            </p:cNvPr>
            <p:cNvSpPr txBox="1"/>
            <p:nvPr/>
          </p:nvSpPr>
          <p:spPr>
            <a:xfrm>
              <a:off x="7779581" y="1268589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n</a:t>
              </a:r>
              <a:endParaRPr lang="ko-KR" altLang="en-US" sz="1400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8451B3-1E9A-D58B-3419-4A1AA14C4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332" y="1663772"/>
              <a:ext cx="406268" cy="0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ap="sq" cmpd="dbl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719517-1338-F124-B84A-FF1D2C8B7E58}"/>
                </a:ext>
              </a:extLst>
            </p:cNvPr>
            <p:cNvSpPr txBox="1"/>
            <p:nvPr/>
          </p:nvSpPr>
          <p:spPr>
            <a:xfrm>
              <a:off x="9961578" y="1255688"/>
              <a:ext cx="596624" cy="307338"/>
            </a:xfrm>
            <a:prstGeom prst="rect">
              <a:avLst/>
            </a:prstGeom>
            <a:noFill/>
            <a:ln w="0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m</a:t>
              </a:r>
              <a:endParaRPr lang="ko-KR" altLang="en-US" sz="1400" dirty="0"/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64DE1E0-FCA2-88FA-F123-69037942FF27}"/>
              </a:ext>
            </a:extLst>
          </p:cNvPr>
          <p:cNvSpPr txBox="1">
            <a:spLocks/>
          </p:cNvSpPr>
          <p:nvPr/>
        </p:nvSpPr>
        <p:spPr>
          <a:xfrm>
            <a:off x="710814" y="4064488"/>
            <a:ext cx="5308942" cy="18768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속성의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충족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보이스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정규형 </a:t>
            </a:r>
            <a:r>
              <a:rPr lang="en-US" altLang="ko-KR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r>
              <a:rPr lang="ko-KR" altLang="en-US" sz="18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이외 속성 없음</a:t>
            </a:r>
            <a:endParaRPr lang="en-US" altLang="ko-KR" sz="18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FD7996-AB1A-FF7D-1975-BA83E6A99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990559"/>
              </p:ext>
            </p:extLst>
          </p:nvPr>
        </p:nvGraphicFramePr>
        <p:xfrm>
          <a:off x="7470054" y="3540731"/>
          <a:ext cx="3416426" cy="2402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0821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70821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u="sng" dirty="0"/>
                        <a:t>교수코드</a:t>
                      </a:r>
                      <a:endParaRPr lang="en-US" altLang="ko-KR" sz="1500" u="sng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강의코드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500" dirty="0"/>
                        <a:t>INT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1095582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1104074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1110603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…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8638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1430653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3A9E9C4-4A55-8AF1-37C7-5FC4DA4E4C02}"/>
              </a:ext>
            </a:extLst>
          </p:cNvPr>
          <p:cNvSpPr/>
          <p:nvPr/>
        </p:nvSpPr>
        <p:spPr>
          <a:xfrm>
            <a:off x="7456515" y="3204439"/>
            <a:ext cx="3416427" cy="225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41B69-F4A2-79FA-FED3-2AA8688CDE7D}"/>
              </a:ext>
            </a:extLst>
          </p:cNvPr>
          <p:cNvSpPr/>
          <p:nvPr/>
        </p:nvSpPr>
        <p:spPr>
          <a:xfrm>
            <a:off x="7139192" y="3532156"/>
            <a:ext cx="224223" cy="2402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7C67B2-122E-4B81-FFE0-B2EBBF8EFCBE}"/>
              </a:ext>
            </a:extLst>
          </p:cNvPr>
          <p:cNvSpPr/>
          <p:nvPr/>
        </p:nvSpPr>
        <p:spPr>
          <a:xfrm rot="21246503">
            <a:off x="7823263" y="4397286"/>
            <a:ext cx="2662814" cy="875918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보이스</a:t>
            </a:r>
            <a:r>
              <a:rPr lang="en-US" altLang="ko-KR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b="1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정규형까지 만족</a:t>
            </a:r>
          </a:p>
        </p:txBody>
      </p:sp>
    </p:spTree>
    <p:extLst>
      <p:ext uri="{BB962C8B-B14F-4D97-AF65-F5344CB8AC3E}">
        <p14:creationId xmlns:p14="http://schemas.microsoft.com/office/powerpoint/2010/main" val="144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177046"/>
            <a:ext cx="9604310" cy="3843205"/>
          </a:xfrm>
        </p:spPr>
        <p:txBody>
          <a:bodyPr rtlCol="0">
            <a:normAutofit/>
          </a:bodyPr>
          <a:lstStyle/>
          <a:p>
            <a:pPr rtl="0">
              <a:lnSpc>
                <a:spcPct val="2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 및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E-R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b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/>
              <a:t>릴레이션과 정규화</a:t>
            </a:r>
            <a:br>
              <a:rPr lang="en-US" altLang="ko-KR" sz="2000" dirty="0"/>
            </a:br>
            <a:r>
              <a:rPr lang="en-US" altLang="ko-KR" sz="2000" dirty="0"/>
              <a:t>4. </a:t>
            </a:r>
            <a:r>
              <a:rPr lang="en-US" altLang="ko-KR" sz="2000" dirty="0" err="1"/>
              <a:t>RSQLite</a:t>
            </a:r>
            <a:r>
              <a:rPr lang="en-US" altLang="ko-KR" sz="2000" dirty="0"/>
              <a:t>(R)</a:t>
            </a:r>
            <a:br>
              <a:rPr lang="en-US" altLang="ko-KR" sz="2000" dirty="0"/>
            </a:br>
            <a:r>
              <a:rPr lang="en-US" altLang="ko-KR" sz="2000" dirty="0"/>
              <a:t>5. SQlite3(Python)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09C4B-29AF-A3DC-47A1-47826FA276F9}"/>
              </a:ext>
            </a:extLst>
          </p:cNvPr>
          <p:cNvSpPr txBox="1"/>
          <p:nvPr/>
        </p:nvSpPr>
        <p:spPr>
          <a:xfrm>
            <a:off x="958861" y="787656"/>
            <a:ext cx="61056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849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릴레이션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6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강의코드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강의학기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 			        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4864443" y="137193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F15732-5ACC-FD25-6C16-915EFE48B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8538"/>
              </p:ext>
            </p:extLst>
          </p:nvPr>
        </p:nvGraphicFramePr>
        <p:xfrm>
          <a:off x="4108413" y="3476618"/>
          <a:ext cx="7441197" cy="2519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0593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330036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2187893">
                  <a:extLst>
                    <a:ext uri="{9D8B030D-6E8A-4147-A177-3AD203B41FA5}">
                      <a16:colId xmlns:a16="http://schemas.microsoft.com/office/drawing/2014/main" val="58562958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930593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131489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sng" dirty="0"/>
                        <a:t>강의코드</a:t>
                      </a:r>
                      <a:endParaRPr lang="en-US" altLang="ko-KR" sz="1400" u="sng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강의명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교육분류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강의년도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강의학기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INT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제공대학명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TEXT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1095582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대학수학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1104074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수학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수학ㆍ물리ㆍ천문ㆍ지리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820840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자연과학기타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1398367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예방치과학의</a:t>
                      </a:r>
                      <a:r>
                        <a:rPr lang="ko-KR" altLang="en-US" sz="14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자연과학기타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C64F222-4088-3C2B-8CE7-39ED57485A77}"/>
              </a:ext>
            </a:extLst>
          </p:cNvPr>
          <p:cNvSpPr/>
          <p:nvPr/>
        </p:nvSpPr>
        <p:spPr>
          <a:xfrm>
            <a:off x="4109519" y="3209418"/>
            <a:ext cx="7440091" cy="198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168154-B395-0BE4-7C1B-C8C0F0573EB2}"/>
              </a:ext>
            </a:extLst>
          </p:cNvPr>
          <p:cNvSpPr/>
          <p:nvPr/>
        </p:nvSpPr>
        <p:spPr>
          <a:xfrm>
            <a:off x="3793823" y="3476618"/>
            <a:ext cx="224223" cy="2519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5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9670EE-9AE1-5C20-24C1-61E0EAD9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63" y="1951491"/>
            <a:ext cx="5877745" cy="400105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7E4E63-3F96-723E-8F59-DE416A76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1 </a:t>
            </a:r>
            <a:r>
              <a:rPr lang="ko-KR" altLang="en-US" sz="1800" b="1" dirty="0">
                <a:solidFill>
                  <a:srgbClr val="002060"/>
                </a:solidFill>
              </a:rPr>
              <a:t>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전처리를 통해 속성의 </a:t>
            </a:r>
            <a:r>
              <a:rPr lang="ko-KR" altLang="en-US" sz="1800" b="1" dirty="0" err="1">
                <a:solidFill>
                  <a:srgbClr val="002060"/>
                </a:solidFill>
              </a:rPr>
              <a:t>원자성</a:t>
            </a:r>
            <a:r>
              <a:rPr lang="ko-KR" altLang="en-US" sz="1800" b="1" dirty="0">
                <a:solidFill>
                  <a:srgbClr val="002060"/>
                </a:solidFill>
              </a:rPr>
              <a:t> 충족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sz="1800" b="1" dirty="0">
                <a:solidFill>
                  <a:srgbClr val="002060"/>
                </a:solidFill>
              </a:rPr>
              <a:t>제</a:t>
            </a:r>
            <a:r>
              <a:rPr lang="en-US" altLang="ko-KR" sz="1800" b="1" dirty="0">
                <a:solidFill>
                  <a:srgbClr val="002060"/>
                </a:solidFill>
              </a:rPr>
              <a:t>2</a:t>
            </a:r>
            <a:r>
              <a:rPr lang="ko-KR" altLang="en-US" sz="1800" b="1" dirty="0">
                <a:solidFill>
                  <a:srgbClr val="002060"/>
                </a:solidFill>
              </a:rPr>
              <a:t> 정규형 </a:t>
            </a:r>
            <a:r>
              <a:rPr lang="en-US" altLang="ko-KR" sz="1800" b="1" dirty="0">
                <a:solidFill>
                  <a:srgbClr val="002060"/>
                </a:solidFill>
              </a:rPr>
              <a:t>: </a:t>
            </a:r>
            <a:r>
              <a:rPr lang="ko-KR" altLang="en-US" sz="1800" b="1" dirty="0">
                <a:solidFill>
                  <a:srgbClr val="002060"/>
                </a:solidFill>
              </a:rPr>
              <a:t>기본키는 </a:t>
            </a:r>
            <a:r>
              <a:rPr lang="en-US" altLang="ko-KR" sz="1800" b="1" dirty="0">
                <a:solidFill>
                  <a:srgbClr val="002060"/>
                </a:solidFill>
              </a:rPr>
              <a:t>1</a:t>
            </a:r>
            <a:r>
              <a:rPr lang="ko-KR" altLang="en-US" sz="1800" b="1" dirty="0">
                <a:solidFill>
                  <a:srgbClr val="002060"/>
                </a:solidFill>
              </a:rPr>
              <a:t>차원</a:t>
            </a:r>
            <a:endParaRPr lang="en-US" altLang="ko-KR" sz="1800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제</a:t>
            </a:r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정규형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 err="1">
                <a:solidFill>
                  <a:schemeClr val="accent1"/>
                </a:solidFill>
              </a:rPr>
              <a:t>기본키</a:t>
            </a:r>
            <a:r>
              <a:rPr lang="ko-KR" altLang="en-US" b="1" dirty="0">
                <a:solidFill>
                  <a:schemeClr val="accent1"/>
                </a:solidFill>
              </a:rPr>
              <a:t> 제외 속성 간 </a:t>
            </a:r>
            <a:r>
              <a:rPr lang="ko-KR" altLang="en-US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b="1" dirty="0">
                <a:solidFill>
                  <a:schemeClr val="accent1"/>
                </a:solidFill>
              </a:rPr>
              <a:t>   함수종속관계 해소 필요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 err="1">
                <a:solidFill>
                  <a:schemeClr val="accent1"/>
                </a:solidFill>
              </a:rPr>
              <a:t>강의명</a:t>
            </a:r>
            <a:r>
              <a:rPr lang="ko-KR" altLang="en-US" b="1" dirty="0">
                <a:solidFill>
                  <a:schemeClr val="accent1"/>
                </a:solidFill>
              </a:rPr>
              <a:t> →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교육분류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930F75-75DB-F125-A3D8-2BC7B8CD0B79}"/>
              </a:ext>
            </a:extLst>
          </p:cNvPr>
          <p:cNvGrpSpPr/>
          <p:nvPr/>
        </p:nvGrpSpPr>
        <p:grpSpPr>
          <a:xfrm>
            <a:off x="6096000" y="266579"/>
            <a:ext cx="5929136" cy="1566043"/>
            <a:chOff x="431566" y="4377557"/>
            <a:chExt cx="5929136" cy="156604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837A2E-9718-6389-3F40-2DA1D6A775B6}"/>
                </a:ext>
              </a:extLst>
            </p:cNvPr>
            <p:cNvSpPr/>
            <p:nvPr/>
          </p:nvSpPr>
          <p:spPr>
            <a:xfrm>
              <a:off x="2680715" y="4377557"/>
              <a:ext cx="1430839" cy="39954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0" cmpd="dbl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r="5400000" sx="102000" sy="102000" algn="ctr" rotWithShape="0">
                <a:schemeClr val="accent3">
                  <a:alpha val="4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D2920-3ABE-9C5D-E3B0-B3B83105B180}"/>
                </a:ext>
              </a:extLst>
            </p:cNvPr>
            <p:cNvSpPr/>
            <p:nvPr/>
          </p:nvSpPr>
          <p:spPr>
            <a:xfrm>
              <a:off x="431566" y="5400992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u="sng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6FCECEA-BAAB-65CD-20E4-8405B0B6703E}"/>
                </a:ext>
              </a:extLst>
            </p:cNvPr>
            <p:cNvSpPr/>
            <p:nvPr/>
          </p:nvSpPr>
          <p:spPr>
            <a:xfrm>
              <a:off x="1652936" y="5401517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강의명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51D55BD-7100-0389-6143-88C8198F4795}"/>
                </a:ext>
              </a:extLst>
            </p:cNvPr>
            <p:cNvSpPr/>
            <p:nvPr/>
          </p:nvSpPr>
          <p:spPr>
            <a:xfrm>
              <a:off x="2874306" y="5400991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교육분류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978A625-A5BD-DD8C-BF04-22B0ABC5007B}"/>
                </a:ext>
              </a:extLst>
            </p:cNvPr>
            <p:cNvSpPr/>
            <p:nvPr/>
          </p:nvSpPr>
          <p:spPr>
            <a:xfrm>
              <a:off x="5317046" y="5400989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강의년도</a:t>
              </a:r>
              <a:endParaRPr lang="ko-KR" altLang="en-US" sz="1000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E77C75F-1BDF-EFA9-1668-95B5744C13C7}"/>
                </a:ext>
              </a:extLst>
            </p:cNvPr>
            <p:cNvSpPr/>
            <p:nvPr/>
          </p:nvSpPr>
          <p:spPr>
            <a:xfrm>
              <a:off x="4095676" y="5400990"/>
              <a:ext cx="1043656" cy="5420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  <a:cs typeface="함초롬돋움" panose="020B0604000101010101" pitchFamily="50" charset="-127"/>
                </a:rPr>
                <a:t>강의학기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0C3F83E-3D55-E795-0E4F-A1178535B6C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953395" y="4822483"/>
              <a:ext cx="2442740" cy="578552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5DF9B2-196A-C815-2625-7DD10EFD15F9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2174765" y="4822485"/>
              <a:ext cx="1221370" cy="57903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8F1101-2B67-0030-3495-B7F30F6923E1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3396135" y="4822487"/>
              <a:ext cx="2" cy="578551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8784C38-5044-AEE5-44CB-A0EE9D1D8414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H="1" flipV="1">
              <a:off x="3396135" y="4822480"/>
              <a:ext cx="122137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E0908D-BF3F-B848-99D0-4092416D8C31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H="1" flipV="1">
              <a:off x="3396135" y="4822481"/>
              <a:ext cx="2442740" cy="578549"/>
            </a:xfrm>
            <a:prstGeom prst="lin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4E1F50-DC6F-5170-F731-3A813C101856}"/>
              </a:ext>
            </a:extLst>
          </p:cNvPr>
          <p:cNvSpPr/>
          <p:nvPr/>
        </p:nvSpPr>
        <p:spPr>
          <a:xfrm>
            <a:off x="7317370" y="1951491"/>
            <a:ext cx="2442740" cy="40010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6FD50CC-56BD-ADA7-162C-215580A5D76C}"/>
              </a:ext>
            </a:extLst>
          </p:cNvPr>
          <p:cNvGrpSpPr/>
          <p:nvPr/>
        </p:nvGrpSpPr>
        <p:grpSpPr>
          <a:xfrm>
            <a:off x="1116560" y="3616902"/>
            <a:ext cx="3583426" cy="1941562"/>
            <a:chOff x="922500" y="4071168"/>
            <a:chExt cx="3583426" cy="194156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231E98-3790-9592-732E-E3D1E5581FA8}"/>
                </a:ext>
              </a:extLst>
            </p:cNvPr>
            <p:cNvSpPr/>
            <p:nvPr/>
          </p:nvSpPr>
          <p:spPr>
            <a:xfrm>
              <a:off x="922500" y="4121726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u="sng" dirty="0"/>
                <a:t>강의코드</a:t>
              </a: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F9A692AE-102D-9E15-7807-3E9074A013B4}"/>
                </a:ext>
              </a:extLst>
            </p:cNvPr>
            <p:cNvSpPr/>
            <p:nvPr/>
          </p:nvSpPr>
          <p:spPr>
            <a:xfrm>
              <a:off x="2017539" y="4388328"/>
              <a:ext cx="1410720" cy="826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2CF6214-4347-6B23-7C27-7951A3AF2B2F}"/>
                </a:ext>
              </a:extLst>
            </p:cNvPr>
            <p:cNvSpPr/>
            <p:nvPr/>
          </p:nvSpPr>
          <p:spPr>
            <a:xfrm>
              <a:off x="3502074" y="4071168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강의명</a:t>
              </a:r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098B1DB-35D0-336C-365A-6F5ACECEB7DB}"/>
                </a:ext>
              </a:extLst>
            </p:cNvPr>
            <p:cNvSpPr/>
            <p:nvPr/>
          </p:nvSpPr>
          <p:spPr>
            <a:xfrm>
              <a:off x="3502074" y="5336869"/>
              <a:ext cx="1003852" cy="67586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교육분류</a:t>
              </a:r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0654DDB-16CD-B3F5-CBF0-8FE37A6DE325}"/>
                </a:ext>
              </a:extLst>
            </p:cNvPr>
            <p:cNvSpPr/>
            <p:nvPr/>
          </p:nvSpPr>
          <p:spPr>
            <a:xfrm rot="1654500">
              <a:off x="1850883" y="5034312"/>
              <a:ext cx="1472858" cy="6095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815E117A-CA51-2187-9AF4-BF547062B928}"/>
                </a:ext>
              </a:extLst>
            </p:cNvPr>
            <p:cNvSpPr/>
            <p:nvPr/>
          </p:nvSpPr>
          <p:spPr>
            <a:xfrm rot="5400000">
              <a:off x="3749857" y="5021622"/>
              <a:ext cx="501409" cy="6945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58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D423E4E-5A04-B834-9599-6F7BEB0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29" y="4868094"/>
            <a:ext cx="9965165" cy="913224"/>
          </a:xfrm>
        </p:spPr>
        <p:txBody>
          <a:bodyPr rtlCol="0">
            <a:normAutofit/>
          </a:bodyPr>
          <a:lstStyle/>
          <a:p>
            <a:r>
              <a:rPr lang="ko-KR" altLang="en-US" sz="1700" b="1" dirty="0">
                <a:solidFill>
                  <a:schemeClr val="accent1"/>
                </a:solidFill>
              </a:rPr>
              <a:t>강의명과 교육분류로 이루어진 강의교육분류 테이블을 분리하여 </a:t>
            </a:r>
            <a:r>
              <a:rPr lang="ko-KR" altLang="en-US" sz="1700" b="1" dirty="0" err="1">
                <a:solidFill>
                  <a:schemeClr val="accent1"/>
                </a:solidFill>
              </a:rPr>
              <a:t>이행적</a:t>
            </a:r>
            <a:r>
              <a:rPr lang="ko-KR" altLang="en-US" sz="1700" b="1" dirty="0">
                <a:solidFill>
                  <a:schemeClr val="accent1"/>
                </a:solidFill>
              </a:rPr>
              <a:t> 함수종속 해소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기본키가 </a:t>
            </a:r>
            <a:r>
              <a:rPr lang="en-US" altLang="ko-KR" sz="1700" b="1" dirty="0">
                <a:solidFill>
                  <a:schemeClr val="accent1"/>
                </a:solidFill>
              </a:rPr>
              <a:t>1</a:t>
            </a:r>
            <a:r>
              <a:rPr lang="ko-KR" altLang="en-US" sz="1700" b="1" dirty="0">
                <a:solidFill>
                  <a:schemeClr val="accent1"/>
                </a:solidFill>
              </a:rPr>
              <a:t>차원이므로 보이스</a:t>
            </a:r>
            <a:r>
              <a:rPr lang="en-US" altLang="ko-KR" sz="1700" b="1" dirty="0">
                <a:solidFill>
                  <a:schemeClr val="accent1"/>
                </a:solidFill>
              </a:rPr>
              <a:t>-</a:t>
            </a:r>
            <a:r>
              <a:rPr lang="ko-KR" altLang="en-US" sz="1700" b="1" dirty="0">
                <a:solidFill>
                  <a:schemeClr val="accent1"/>
                </a:solidFill>
              </a:rPr>
              <a:t>코드 정규형 만족</a:t>
            </a:r>
            <a:endParaRPr lang="en-US" altLang="ko-KR" sz="1700" b="1" dirty="0">
              <a:solidFill>
                <a:schemeClr val="accent1"/>
              </a:solidFill>
            </a:endParaRPr>
          </a:p>
          <a:p>
            <a:endParaRPr lang="en-US" altLang="ko-KR" sz="17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ED1F4B-D542-C575-C11C-AF193152C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42562"/>
              </p:ext>
            </p:extLst>
          </p:nvPr>
        </p:nvGraphicFramePr>
        <p:xfrm>
          <a:off x="7250799" y="2109586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37467"/>
              </p:ext>
            </p:extLst>
          </p:nvPr>
        </p:nvGraphicFramePr>
        <p:xfrm>
          <a:off x="808130" y="2109586"/>
          <a:ext cx="5610227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808130" y="1789875"/>
            <a:ext cx="5610227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498471" y="2109587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AC7866-0AF8-BCC0-DE2B-F627810EE2E9}"/>
              </a:ext>
            </a:extLst>
          </p:cNvPr>
          <p:cNvSpPr/>
          <p:nvPr/>
        </p:nvSpPr>
        <p:spPr>
          <a:xfrm>
            <a:off x="7250799" y="1789874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F0A6E-C30B-E314-4C24-A1DF3211B546}"/>
              </a:ext>
            </a:extLst>
          </p:cNvPr>
          <p:cNvSpPr/>
          <p:nvPr/>
        </p:nvSpPr>
        <p:spPr>
          <a:xfrm>
            <a:off x="6943605" y="2109586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498471" y="1367402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3091-814B-53BD-8556-28722FB87707}"/>
              </a:ext>
            </a:extLst>
          </p:cNvPr>
          <p:cNvSpPr txBox="1"/>
          <p:nvPr/>
        </p:nvSpPr>
        <p:spPr>
          <a:xfrm>
            <a:off x="6943605" y="1367402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6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정규화된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강의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7E2145-D15F-7CCA-BF7C-85168A04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18743"/>
              </p:ext>
            </p:extLst>
          </p:nvPr>
        </p:nvGraphicFramePr>
        <p:xfrm>
          <a:off x="6258095" y="2389946"/>
          <a:ext cx="5610227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795625157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518397965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41705808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1009974815"/>
                    </a:ext>
                  </a:extLst>
                </a:gridCol>
                <a:gridCol w="1384618">
                  <a:extLst>
                    <a:ext uri="{9D8B030D-6E8A-4147-A177-3AD203B41FA5}">
                      <a16:colId xmlns:a16="http://schemas.microsoft.com/office/drawing/2014/main" val="3500367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/>
                        <a:t>강의코드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강의년도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강의학기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INT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제공대학명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51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1095582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한경대학교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1104074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가천대학교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1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820840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2013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신라대학교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19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1398367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울산과학대학교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1194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94D8F46-F596-7E61-2303-0EECF845762F}"/>
              </a:ext>
            </a:extLst>
          </p:cNvPr>
          <p:cNvSpPr/>
          <p:nvPr/>
        </p:nvSpPr>
        <p:spPr>
          <a:xfrm>
            <a:off x="6258095" y="2070235"/>
            <a:ext cx="5610227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21C9B-4C26-6710-1AF7-106D1B3FCDA6}"/>
              </a:ext>
            </a:extLst>
          </p:cNvPr>
          <p:cNvSpPr/>
          <p:nvPr/>
        </p:nvSpPr>
        <p:spPr>
          <a:xfrm>
            <a:off x="5948436" y="2389947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C4E49-9F5F-7D2F-D153-7508BE75E93B}"/>
              </a:ext>
            </a:extLst>
          </p:cNvPr>
          <p:cNvSpPr txBox="1"/>
          <p:nvPr/>
        </p:nvSpPr>
        <p:spPr>
          <a:xfrm>
            <a:off x="5948436" y="1647762"/>
            <a:ext cx="591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2D2C0-6BCD-7F06-0F84-45BA777AA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16814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5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 err="1">
                <a:solidFill>
                  <a:srgbClr val="002060"/>
                </a:solidFill>
              </a:rPr>
              <a:t>외래키</a:t>
            </a:r>
            <a:r>
              <a:rPr lang="ko-KR" altLang="en-US" b="1" dirty="0">
                <a:solidFill>
                  <a:srgbClr val="002060"/>
                </a:solidFill>
              </a:rPr>
              <a:t> 포함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>
                <a:solidFill>
                  <a:srgbClr val="002060"/>
                </a:solidFill>
              </a:rPr>
              <a:t>강의코드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강의년도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강의학기 </a:t>
            </a:r>
            <a:r>
              <a:rPr lang="en-US" altLang="ko-KR" sz="1500" b="1" dirty="0">
                <a:solidFill>
                  <a:srgbClr val="002060"/>
                </a:solidFill>
              </a:rPr>
              <a:t>INT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제공대학명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제공대학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NULL</a:t>
            </a:r>
          </a:p>
          <a:p>
            <a:pPr marL="0" indent="0">
              <a:buNone/>
            </a:pPr>
            <a:r>
              <a:rPr lang="ko-KR" altLang="en-US" sz="1500" b="1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TEXT </a:t>
            </a:r>
            <a:r>
              <a:rPr lang="ko-KR" altLang="en-US" sz="1500" b="1" dirty="0" err="1">
                <a:solidFill>
                  <a:srgbClr val="002060"/>
                </a:solidFill>
              </a:rPr>
              <a:t>외래키</a:t>
            </a:r>
            <a:r>
              <a:rPr lang="en-US" altLang="ko-KR" sz="1500" b="1" dirty="0">
                <a:solidFill>
                  <a:srgbClr val="002060"/>
                </a:solidFill>
              </a:rPr>
              <a:t>(</a:t>
            </a:r>
            <a:r>
              <a:rPr lang="ko-KR" altLang="en-US" sz="1500" b="1" dirty="0">
                <a:solidFill>
                  <a:srgbClr val="002060"/>
                </a:solidFill>
              </a:rPr>
              <a:t>강의교육분류 </a:t>
            </a:r>
            <a:r>
              <a:rPr lang="ko-KR" altLang="en-US" sz="1500" b="1" dirty="0" err="1">
                <a:solidFill>
                  <a:srgbClr val="002060"/>
                </a:solidFill>
              </a:rPr>
              <a:t>릴레이션에서</a:t>
            </a:r>
            <a:r>
              <a:rPr lang="ko-KR" altLang="en-US" sz="1500" b="1" dirty="0">
                <a:solidFill>
                  <a:srgbClr val="002060"/>
                </a:solidFill>
              </a:rPr>
              <a:t> 참조</a:t>
            </a:r>
            <a:r>
              <a:rPr lang="en-US" altLang="ko-KR" sz="1500" b="1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1500" b="1" dirty="0">
                <a:solidFill>
                  <a:srgbClr val="002060"/>
                </a:solidFill>
              </a:rPr>
              <a:t>    ON UPDATE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CASCADE, ON DELECT SET</a:t>
            </a:r>
            <a:r>
              <a:rPr lang="ko-KR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>
                <a:solidFill>
                  <a:srgbClr val="002060"/>
                </a:solidFill>
              </a:rPr>
              <a:t>CASCADE</a:t>
            </a:r>
          </a:p>
        </p:txBody>
      </p:sp>
    </p:spTree>
    <p:extLst>
      <p:ext uri="{BB962C8B-B14F-4D97-AF65-F5344CB8AC3E}">
        <p14:creationId xmlns:p14="http://schemas.microsoft.com/office/powerpoint/2010/main" val="164272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D90C09-FE4F-2061-6B6A-91A4219C8A76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90E61A-4ADF-3F05-B45C-5F3DDDED952D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F08BBC-6F17-FCC2-F9DB-4767DFFD0B1C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강의에서 </a:t>
              </a:r>
              <a:r>
                <a:rPr lang="ko-KR" altLang="en-US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파생된 강의교육분류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AD2D2C0-6BCD-7F06-0F84-45BA777AA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2" y="1183200"/>
            <a:ext cx="5496976" cy="4867404"/>
          </a:xfrm>
        </p:spPr>
        <p:txBody>
          <a:bodyPr rtlCol="0"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12421</a:t>
            </a:r>
            <a:r>
              <a:rPr lang="ko-KR" altLang="en-US" b="1" dirty="0">
                <a:solidFill>
                  <a:srgbClr val="002060"/>
                </a:solidFill>
              </a:rPr>
              <a:t>개의 </a:t>
            </a:r>
            <a:r>
              <a:rPr lang="ko-KR" altLang="en-US" b="1" dirty="0" err="1">
                <a:solidFill>
                  <a:srgbClr val="002060"/>
                </a:solidFill>
              </a:rPr>
              <a:t>튜플</a:t>
            </a:r>
            <a:r>
              <a:rPr lang="en-US" altLang="ko-KR" b="1" dirty="0">
                <a:solidFill>
                  <a:srgbClr val="002060"/>
                </a:solidFill>
              </a:rPr>
              <a:t>, 2</a:t>
            </a:r>
            <a:r>
              <a:rPr lang="ko-KR" altLang="en-US" b="1" dirty="0">
                <a:solidFill>
                  <a:srgbClr val="002060"/>
                </a:solidFill>
              </a:rPr>
              <a:t>개의 속성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스키마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ko-KR" altLang="en-US" sz="1500" b="1" u="sng" dirty="0" err="1">
                <a:solidFill>
                  <a:srgbClr val="002060"/>
                </a:solidFill>
              </a:rPr>
              <a:t>강의명</a:t>
            </a:r>
            <a:r>
              <a:rPr lang="ko-KR" altLang="en-US" sz="1500" b="1" u="sng" dirty="0">
                <a:solidFill>
                  <a:srgbClr val="002060"/>
                </a:solidFill>
              </a:rPr>
              <a:t> </a:t>
            </a:r>
            <a:r>
              <a:rPr lang="ko-KR" altLang="en-US" sz="1500" b="1" u="sng" dirty="0" err="1">
                <a:solidFill>
                  <a:srgbClr val="002060"/>
                </a:solidFill>
              </a:rPr>
              <a:t>기본키</a:t>
            </a:r>
            <a:r>
              <a:rPr lang="en-US" altLang="ko-KR" sz="1500" b="1" u="sng" dirty="0">
                <a:solidFill>
                  <a:srgbClr val="002060"/>
                </a:solidFill>
              </a:rPr>
              <a:t> TEXT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002060"/>
                </a:solidFill>
              </a:rPr>
              <a:t>교육분류 </a:t>
            </a:r>
            <a:r>
              <a:rPr lang="en-US" altLang="ko-KR" sz="1500" b="1" dirty="0">
                <a:solidFill>
                  <a:srgbClr val="002060"/>
                </a:solidFill>
              </a:rPr>
              <a:t>TEXT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EDA9205-5635-C969-B037-9B433DBFF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6351"/>
              </p:ext>
            </p:extLst>
          </p:nvPr>
        </p:nvGraphicFramePr>
        <p:xfrm>
          <a:off x="7503718" y="2323595"/>
          <a:ext cx="3640773" cy="234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5755">
                  <a:extLst>
                    <a:ext uri="{9D8B030D-6E8A-4147-A177-3AD203B41FA5}">
                      <a16:colId xmlns:a16="http://schemas.microsoft.com/office/drawing/2014/main" val="1517658660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1668075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u="sng" dirty="0" err="1"/>
                        <a:t>강의명</a:t>
                      </a:r>
                      <a:endParaRPr lang="en-US" altLang="ko-KR" sz="1300" u="sng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교육분류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3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대학수학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수학</a:t>
                      </a:r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수학ㆍ물리ㆍ천문ㆍ지리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6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…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3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과학사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4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err="1"/>
                        <a:t>예방치과학의</a:t>
                      </a:r>
                      <a:r>
                        <a:rPr lang="ko-KR" altLang="en-US" sz="1300" dirty="0"/>
                        <a:t> 이해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자연과학기타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69459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8EC67FF-0685-D0A9-88E6-48B3E16CD3F7}"/>
              </a:ext>
            </a:extLst>
          </p:cNvPr>
          <p:cNvSpPr/>
          <p:nvPr/>
        </p:nvSpPr>
        <p:spPr>
          <a:xfrm>
            <a:off x="7503718" y="2003883"/>
            <a:ext cx="3640773" cy="183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attribute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44A8FF-6549-BEB5-32BB-072D7AB9F9C2}"/>
              </a:ext>
            </a:extLst>
          </p:cNvPr>
          <p:cNvSpPr/>
          <p:nvPr/>
        </p:nvSpPr>
        <p:spPr>
          <a:xfrm>
            <a:off x="7196524" y="2323595"/>
            <a:ext cx="183173" cy="2341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tuple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A1ED4-B379-3FB3-A978-02C3A000FD49}"/>
              </a:ext>
            </a:extLst>
          </p:cNvPr>
          <p:cNvSpPr txBox="1"/>
          <p:nvPr/>
        </p:nvSpPr>
        <p:spPr>
          <a:xfrm>
            <a:off x="7196524" y="1581411"/>
            <a:ext cx="3947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강의교육분류 테이블</a:t>
            </a:r>
            <a:endParaRPr lang="en-US" altLang="ko-KR" b="1" dirty="0">
              <a:solidFill>
                <a:schemeClr val="tx2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사용한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KOCW</a:t>
            </a:r>
            <a:r>
              <a:rPr lang="ko-KR" altLang="en-US" dirty="0"/>
              <a:t> 강의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한국교육학술정보원 제공</a:t>
            </a:r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/>
          </a:p>
          <a:p>
            <a:pPr rtl="0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https://www.data.go.kr/data/15107732/standard.do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782D8E-F716-727E-A03C-DB5DA08CDCEF}"/>
              </a:ext>
            </a:extLst>
          </p:cNvPr>
          <p:cNvGrpSpPr/>
          <p:nvPr/>
        </p:nvGrpSpPr>
        <p:grpSpPr>
          <a:xfrm>
            <a:off x="416733" y="571500"/>
            <a:ext cx="6729769" cy="966221"/>
            <a:chOff x="465373" y="571500"/>
            <a:chExt cx="6729769" cy="9662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6C7EB56-85EE-11CD-A07F-F2C9264B2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73" y="571500"/>
              <a:ext cx="2529999" cy="7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01D354-9DCF-E258-F565-845CD311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2136" y="571500"/>
              <a:ext cx="1857777" cy="72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FC98D02-662F-86D3-AAEB-21085345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910" y="571500"/>
              <a:ext cx="2049232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59DE09-55EC-063F-1A17-9C8BCE9DDE76}"/>
                </a:ext>
              </a:extLst>
            </p:cNvPr>
            <p:cNvSpPr txBox="1"/>
            <p:nvPr/>
          </p:nvSpPr>
          <p:spPr>
            <a:xfrm>
              <a:off x="465373" y="1291500"/>
              <a:ext cx="25299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공공데이터포털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407921-879C-56D4-9286-5F8FA0E00F77}"/>
                </a:ext>
              </a:extLst>
            </p:cNvPr>
            <p:cNvSpPr txBox="1"/>
            <p:nvPr/>
          </p:nvSpPr>
          <p:spPr>
            <a:xfrm>
              <a:off x="3272136" y="1291500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KOCW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335132-FB2A-0EA0-8FA4-EC3FA88E82B4}"/>
                </a:ext>
              </a:extLst>
            </p:cNvPr>
            <p:cNvSpPr txBox="1"/>
            <p:nvPr/>
          </p:nvSpPr>
          <p:spPr>
            <a:xfrm>
              <a:off x="5241637" y="1289008"/>
              <a:ext cx="1857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한국교육학술정보원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E6543-C1FA-229B-A088-228FD73F33DD}"/>
              </a:ext>
            </a:extLst>
          </p:cNvPr>
          <p:cNvSpPr txBox="1"/>
          <p:nvPr/>
        </p:nvSpPr>
        <p:spPr>
          <a:xfrm>
            <a:off x="465373" y="5917168"/>
            <a:ext cx="59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전국대학공개강의서비스정보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(KOCW)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표준데이터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882E94-5AC9-7B6B-A77D-94A7B42A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53" y="2204278"/>
            <a:ext cx="6951193" cy="27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1AAF67-96F0-5E49-3AFA-067340D9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191312"/>
            <a:ext cx="11195058" cy="44753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전국대학공개강의서비스정보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(KOCW)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표준데이터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932C3F-7C46-4C61-7099-401115F4B9E1}"/>
              </a:ext>
            </a:extLst>
          </p:cNvPr>
          <p:cNvGrpSpPr/>
          <p:nvPr/>
        </p:nvGrpSpPr>
        <p:grpSpPr>
          <a:xfrm>
            <a:off x="498471" y="274135"/>
            <a:ext cx="11195058" cy="5392552"/>
            <a:chOff x="498471" y="274135"/>
            <a:chExt cx="11195058" cy="5392552"/>
          </a:xfrm>
          <a:effectLst/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A1AAF67-96F0-5E49-3AFA-067340D9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>
              <a:off x="498471" y="1191312"/>
              <a:ext cx="11195058" cy="447537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51EAB98-1D45-8E27-36E6-FCC50E1909EC}"/>
                </a:ext>
              </a:extLst>
            </p:cNvPr>
            <p:cNvGrpSpPr/>
            <p:nvPr/>
          </p:nvGrpSpPr>
          <p:grpSpPr>
            <a:xfrm>
              <a:off x="498471" y="274135"/>
              <a:ext cx="5496976" cy="641866"/>
              <a:chOff x="498471" y="274135"/>
              <a:chExt cx="5496976" cy="64186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5BCD472-8530-40D3-6325-6689857AA983}"/>
                  </a:ext>
                </a:extLst>
              </p:cNvPr>
              <p:cNvSpPr/>
              <p:nvPr/>
            </p:nvSpPr>
            <p:spPr>
              <a:xfrm>
                <a:off x="498471" y="274135"/>
                <a:ext cx="5496976" cy="6418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8E2B09-6373-E673-E26A-C6B25325E235}"/>
                  </a:ext>
                </a:extLst>
              </p:cNvPr>
              <p:cNvSpPr txBox="1"/>
              <p:nvPr/>
            </p:nvSpPr>
            <p:spPr>
              <a:xfrm>
                <a:off x="498471" y="410402"/>
                <a:ext cx="549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ko-KR" altLang="en-US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전국대학공개강의서비스정보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(KOCW)</a:t>
                </a:r>
                <a:r>
                  <a:rPr lang="ko-KR" altLang="en-US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표준데이터</a:t>
                </a:r>
                <a:endPara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643576-2323-A814-051A-5B4C4849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0" y="1327579"/>
            <a:ext cx="11051845" cy="3809999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 자료</a:t>
            </a:r>
            <a:r>
              <a:rPr lang="en-US" altLang="ko-KR" sz="2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16814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행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2200" b="1" dirty="0">
                <a:solidFill>
                  <a:srgbClr val="002060"/>
                </a:solidFill>
              </a:rPr>
              <a:t>&lt;</a:t>
            </a:r>
            <a:r>
              <a:rPr lang="ko-KR" altLang="en-US" sz="2200" b="1" dirty="0">
                <a:solidFill>
                  <a:srgbClr val="002060"/>
                </a:solidFill>
              </a:rPr>
              <a:t>데이터 </a:t>
            </a:r>
            <a:r>
              <a:rPr lang="ko-KR" altLang="en-US" sz="2200" b="1" dirty="0" err="1">
                <a:solidFill>
                  <a:srgbClr val="002060"/>
                </a:solidFill>
              </a:rPr>
              <a:t>전처리</a:t>
            </a:r>
            <a:r>
              <a:rPr lang="en-US" altLang="ko-KR" sz="2200" b="1" dirty="0">
                <a:solidFill>
                  <a:srgbClr val="002060"/>
                </a:solidFill>
              </a:rPr>
              <a:t>&gt;</a:t>
            </a:r>
            <a:endParaRPr lang="en-US" altLang="ko-KR" sz="22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중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열 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대분류명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중분류명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공개강의명</a:t>
            </a:r>
            <a:r>
              <a:rPr lang="en-US" altLang="ko-KR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제공대학명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 err="1">
                <a:solidFill>
                  <a:srgbClr val="002060"/>
                </a:solidFill>
              </a:rPr>
              <a:t>교수명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강의학기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강의</a:t>
            </a:r>
            <a:r>
              <a:rPr lang="en-US" altLang="ko-KR" dirty="0">
                <a:solidFill>
                  <a:srgbClr val="002060"/>
                </a:solidFill>
              </a:rPr>
              <a:t>URL</a:t>
            </a:r>
            <a:r>
              <a:rPr lang="ko-KR" altLang="en-US" dirty="0">
                <a:solidFill>
                  <a:srgbClr val="002060"/>
                </a:solidFill>
              </a:rPr>
              <a:t>주소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웹에서 새로운 정보 직접 수집 </a:t>
            </a:r>
            <a:r>
              <a:rPr lang="en-US" altLang="ko-KR" b="1" dirty="0">
                <a:solidFill>
                  <a:srgbClr val="002060"/>
                </a:solidFill>
              </a:rPr>
              <a:t>: </a:t>
            </a:r>
            <a:r>
              <a:rPr lang="ko-KR" altLang="en-US" b="1" dirty="0">
                <a:solidFill>
                  <a:srgbClr val="002060"/>
                </a:solidFill>
              </a:rPr>
              <a:t>대학 소재지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시</a:t>
            </a:r>
            <a:r>
              <a:rPr lang="en-US" altLang="ko-KR" b="1" dirty="0">
                <a:solidFill>
                  <a:srgbClr val="002060"/>
                </a:solidFill>
              </a:rPr>
              <a:t>/</a:t>
            </a:r>
            <a:r>
              <a:rPr lang="ko-KR" altLang="en-US" b="1" dirty="0">
                <a:solidFill>
                  <a:srgbClr val="002060"/>
                </a:solidFill>
              </a:rPr>
              <a:t>도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36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1EAB98-1D45-8E27-36E6-FCC50E1909EC}"/>
              </a:ext>
            </a:extLst>
          </p:cNvPr>
          <p:cNvGrpSpPr/>
          <p:nvPr/>
        </p:nvGrpSpPr>
        <p:grpSpPr>
          <a:xfrm>
            <a:off x="498471" y="274135"/>
            <a:ext cx="5496976" cy="641866"/>
            <a:chOff x="498471" y="274135"/>
            <a:chExt cx="5496976" cy="6418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BCD472-8530-40D3-6325-6689857AA983}"/>
                </a:ext>
              </a:extLst>
            </p:cNvPr>
            <p:cNvSpPr/>
            <p:nvPr/>
          </p:nvSpPr>
          <p:spPr>
            <a:xfrm>
              <a:off x="498471" y="274135"/>
              <a:ext cx="5496976" cy="641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E2B09-6373-E673-E26A-C6B25325E235}"/>
                </a:ext>
              </a:extLst>
            </p:cNvPr>
            <p:cNvSpPr txBox="1"/>
            <p:nvPr/>
          </p:nvSpPr>
          <p:spPr>
            <a:xfrm>
              <a:off x="498471" y="410402"/>
              <a:ext cx="5496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ko-KR" altLang="en-US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과정</a:t>
              </a:r>
              <a:endPara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1183200"/>
            <a:ext cx="11051845" cy="380999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457200" indent="-457200" rtl="0">
              <a:buAutoNum type="arabicPeriod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2060"/>
                </a:solidFill>
              </a:rPr>
              <a:t>한글 이름 외 영어 이름이 추가되어 있을 경우 제거 등 깨끗하게 처리</a:t>
            </a:r>
            <a:endParaRPr lang="en-US" altLang="ko-KR" b="1" dirty="0">
              <a:solidFill>
                <a:srgbClr val="002060"/>
              </a:solidFill>
            </a:endParaRPr>
          </a:p>
          <a:p>
            <a:pPr rtl="0">
              <a:buFont typeface="Wingdings" panose="05000000000000000000" pitchFamily="2" charset="2"/>
              <a:buChar char="Ø"/>
            </a:pP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담당분야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ko-KR" altLang="en-US" b="1" dirty="0">
                <a:solidFill>
                  <a:srgbClr val="002060"/>
                </a:solidFill>
              </a:rPr>
              <a:t>소속대학을 기준으로 중복되는 행 제거하여 인덱스로 구분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강의</a:t>
            </a:r>
            <a:r>
              <a:rPr lang="en-US" altLang="ko-KR" b="1" dirty="0">
                <a:solidFill>
                  <a:srgbClr val="002060"/>
                </a:solidFill>
              </a:rPr>
              <a:t>URL</a:t>
            </a:r>
            <a:r>
              <a:rPr lang="ko-KR" altLang="en-US" b="1" dirty="0">
                <a:solidFill>
                  <a:srgbClr val="002060"/>
                </a:solidFill>
              </a:rPr>
              <a:t>주소의 숫자 부분을 강의코드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강의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r>
              <a:rPr lang="ko-KR" altLang="en-US" b="1" dirty="0">
                <a:solidFill>
                  <a:srgbClr val="002060"/>
                </a:solidFill>
              </a:rPr>
              <a:t>로 지정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78331-DE14-CE1D-E6EE-C480FD96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03" y="1680918"/>
            <a:ext cx="3162741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39CB1-30F3-2A3C-D0C5-49287052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84" y="1671392"/>
            <a:ext cx="3724795" cy="35152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F1BD42-65F0-A470-4FB1-555EBAEA6308}"/>
              </a:ext>
            </a:extLst>
          </p:cNvPr>
          <p:cNvSpPr/>
          <p:nvPr/>
        </p:nvSpPr>
        <p:spPr>
          <a:xfrm>
            <a:off x="10420539" y="1671392"/>
            <a:ext cx="622987" cy="35056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2. </a:t>
            </a:r>
            <a:r>
              <a:rPr lang="ko-KR" altLang="en-US" b="1" dirty="0">
                <a:solidFill>
                  <a:srgbClr val="002060"/>
                </a:solidFill>
              </a:rPr>
              <a:t>복합속성인 강의학기를 </a:t>
            </a:r>
            <a:r>
              <a:rPr lang="ko-KR" altLang="en-US" b="1" dirty="0" err="1">
                <a:solidFill>
                  <a:srgbClr val="002060"/>
                </a:solidFill>
              </a:rPr>
              <a:t>강의년도와</a:t>
            </a:r>
            <a:r>
              <a:rPr lang="ko-KR" altLang="en-US" b="1" dirty="0">
                <a:solidFill>
                  <a:srgbClr val="002060"/>
                </a:solidFill>
              </a:rPr>
              <a:t> 강의학기 두 개의 단순속성으로 분리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95D2FC2-E81E-996E-7AFA-928A7478026C}"/>
              </a:ext>
            </a:extLst>
          </p:cNvPr>
          <p:cNvSpPr/>
          <p:nvPr/>
        </p:nvSpPr>
        <p:spPr>
          <a:xfrm>
            <a:off x="5427343" y="3207326"/>
            <a:ext cx="945541" cy="44334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C3F60-C566-1026-8BF2-EF0955A7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88" y="1680918"/>
            <a:ext cx="1457528" cy="3496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51CA8A-231A-68C1-CF63-07F488DE8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496" y="1680918"/>
            <a:ext cx="16099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3D5CCEE-1D0E-236D-5D76-10401781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1" y="630937"/>
            <a:ext cx="11051845" cy="369332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>
                <a:solidFill>
                  <a:srgbClr val="002060"/>
                </a:solidFill>
              </a:rPr>
              <a:t>3. </a:t>
            </a:r>
            <a:r>
              <a:rPr lang="ko-KR" altLang="en-US" b="1" dirty="0" err="1">
                <a:solidFill>
                  <a:srgbClr val="002060"/>
                </a:solidFill>
              </a:rPr>
              <a:t>교수명</a:t>
            </a:r>
            <a:r>
              <a:rPr lang="ko-KR" altLang="en-US" b="1" dirty="0">
                <a:solidFill>
                  <a:srgbClr val="002060"/>
                </a:solidFill>
              </a:rPr>
              <a:t> 속성 처리 및 교수코드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담당교수 릴레이션의 </a:t>
            </a:r>
            <a:r>
              <a:rPr lang="ko-KR" altLang="en-US" b="1" dirty="0" err="1">
                <a:solidFill>
                  <a:srgbClr val="002060"/>
                </a:solidFill>
              </a:rPr>
              <a:t>기본키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생성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EE415-6ED0-7D43-C7BF-64C8A9C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" y="1443618"/>
            <a:ext cx="4582164" cy="3200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BEFE12-90F7-4A6A-65B4-B10FCBEB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966" y="1931056"/>
            <a:ext cx="3953427" cy="34199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1FB76-02E5-99EA-B224-98201702D651}"/>
              </a:ext>
            </a:extLst>
          </p:cNvPr>
          <p:cNvSpPr txBox="1"/>
          <p:nvPr/>
        </p:nvSpPr>
        <p:spPr>
          <a:xfrm>
            <a:off x="426043" y="5469114"/>
            <a:ext cx="5161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ko-KR" altLang="en-US" sz="1600" b="1" dirty="0">
                <a:solidFill>
                  <a:srgbClr val="002060"/>
                </a:solidFill>
              </a:rPr>
              <a:t>강의를 담당하는 교수가 여러 명인 경우 자르기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941D02-D542-27DB-496B-347596F88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75" y="1738076"/>
            <a:ext cx="5020376" cy="33818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397B1E-CC92-DBB4-0C87-C253A7B8D99A}"/>
              </a:ext>
            </a:extLst>
          </p:cNvPr>
          <p:cNvSpPr txBox="1"/>
          <p:nvPr/>
        </p:nvSpPr>
        <p:spPr>
          <a:xfrm>
            <a:off x="6024393" y="5469114"/>
            <a:ext cx="56243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ko-KR" altLang="en-US" sz="1600" b="1" dirty="0">
                <a:solidFill>
                  <a:srgbClr val="002060"/>
                </a:solidFill>
              </a:rPr>
              <a:t>한글 이름 외 영어 이름이 추가되어 있을 경우 깨끗하게 처리</a:t>
            </a:r>
            <a:endParaRPr lang="en-US" altLang="ko-KR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715</TotalTime>
  <Words>1226</Words>
  <Application>Microsoft Office PowerPoint</Application>
  <PresentationFormat>와이드스크린</PresentationFormat>
  <Paragraphs>525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Wingdings</vt:lpstr>
      <vt:lpstr>메이플스토리</vt:lpstr>
      <vt:lpstr>Arial</vt:lpstr>
      <vt:lpstr>HY헤드라인M</vt:lpstr>
      <vt:lpstr>다이아몬드 눈금 16x9</vt:lpstr>
      <vt:lpstr>KOCW data</vt:lpstr>
      <vt:lpstr>1. 사용한 데이터 및 전처리 2. E-R 다이어그램 3. 릴레이션과 정규화 4. RSQLite(R) 5. SQlite3(Python)</vt:lpstr>
      <vt:lpstr>1. 사용한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E-R Diagram</vt:lpstr>
      <vt:lpstr>PowerPoint 프레젠테이션</vt:lpstr>
      <vt:lpstr>PowerPoint 프레젠테이션</vt:lpstr>
      <vt:lpstr>PowerPoint 프레젠테이션</vt:lpstr>
      <vt:lpstr>PowerPoint 프레젠테이션</vt:lpstr>
      <vt:lpstr>3. 릴레이션과 정규화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KOCW data</dc:title>
  <dc:creator>강신성</dc:creator>
  <cp:lastModifiedBy>강신성</cp:lastModifiedBy>
  <cp:revision>29</cp:revision>
  <dcterms:created xsi:type="dcterms:W3CDTF">2024-05-29T11:46:33Z</dcterms:created>
  <dcterms:modified xsi:type="dcterms:W3CDTF">2024-06-05T00:20:47Z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